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5" r:id="rId2"/>
    <p:sldId id="274" r:id="rId3"/>
    <p:sldId id="264" r:id="rId4"/>
    <p:sldId id="275" r:id="rId5"/>
    <p:sldId id="290" r:id="rId6"/>
    <p:sldId id="291" r:id="rId7"/>
    <p:sldId id="292" r:id="rId8"/>
    <p:sldId id="293" r:id="rId9"/>
    <p:sldId id="294" r:id="rId10"/>
    <p:sldId id="276" r:id="rId11"/>
    <p:sldId id="288" r:id="rId12"/>
    <p:sldId id="257" r:id="rId13"/>
    <p:sldId id="286" r:id="rId14"/>
    <p:sldId id="287" r:id="rId15"/>
    <p:sldId id="278" r:id="rId16"/>
    <p:sldId id="269" r:id="rId17"/>
    <p:sldId id="284" r:id="rId18"/>
    <p:sldId id="289" r:id="rId19"/>
    <p:sldId id="282" r:id="rId20"/>
    <p:sldId id="270" r:id="rId21"/>
    <p:sldId id="280" r:id="rId22"/>
    <p:sldId id="281" r:id="rId23"/>
    <p:sldId id="285" r:id="rId24"/>
    <p:sldId id="283" r:id="rId25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 Wang" initials="WW" lastIdx="1" clrIdx="0">
    <p:extLst>
      <p:ext uri="{19B8F6BF-5375-455C-9EA6-DF929625EA0E}">
        <p15:presenceInfo xmlns:p15="http://schemas.microsoft.com/office/powerpoint/2012/main" userId="S-1-5-21-941978686-1815096360-3273509800-417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9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D54D0-F2A6-405F-A3BB-9876B88D9B09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177ED-AAD6-4F7F-B70C-B9F7543CC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61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513C5-974C-4DED-B03A-5EDC341A2953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DEFB9-2D8E-4299-AB32-7739B5982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9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3554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9029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14E8-1F93-4FFF-BA75-3F0CD9E5D371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35BB-830D-4747-8E1F-B2CB9CF4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6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14E8-1F93-4FFF-BA75-3F0CD9E5D371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35BB-830D-4747-8E1F-B2CB9CF4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0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14E8-1F93-4FFF-BA75-3F0CD9E5D371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35BB-830D-4747-8E1F-B2CB9CF4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0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14E8-1F93-4FFF-BA75-3F0CD9E5D371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35BB-830D-4747-8E1F-B2CB9CF4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14E8-1F93-4FFF-BA75-3F0CD9E5D371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35BB-830D-4747-8E1F-B2CB9CF4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7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14E8-1F93-4FFF-BA75-3F0CD9E5D371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35BB-830D-4747-8E1F-B2CB9CF4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7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14E8-1F93-4FFF-BA75-3F0CD9E5D371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35BB-830D-4747-8E1F-B2CB9CF4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5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14E8-1F93-4FFF-BA75-3F0CD9E5D371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35BB-830D-4747-8E1F-B2CB9CF4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14E8-1F93-4FFF-BA75-3F0CD9E5D371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35BB-830D-4747-8E1F-B2CB9CF4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8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14E8-1F93-4FFF-BA75-3F0CD9E5D371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35BB-830D-4747-8E1F-B2CB9CF4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14E8-1F93-4FFF-BA75-3F0CD9E5D371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35BB-830D-4747-8E1F-B2CB9CF4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714E8-1F93-4FFF-BA75-3F0CD9E5D371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35BB-830D-4747-8E1F-B2CB9CF4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5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0412" y="1851186"/>
            <a:ext cx="6521824" cy="189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46" marR="4483" indent="-560" algn="ctr">
              <a:lnSpc>
                <a:spcPts val="3671"/>
              </a:lnSpc>
            </a:pPr>
            <a:r>
              <a:rPr lang="en-US" sz="4236" b="1" dirty="0" smtClean="0">
                <a:latin typeface="+mj-lt"/>
                <a:cs typeface="Times New Roman"/>
              </a:rPr>
              <a:t>U.S. fiscal policy and implications for U.S.-China relations</a:t>
            </a:r>
          </a:p>
          <a:p>
            <a:pPr marL="10646" marR="4483" indent="-560" algn="ctr">
              <a:lnSpc>
                <a:spcPts val="3671"/>
              </a:lnSpc>
            </a:pPr>
            <a:r>
              <a:rPr lang="en-US" sz="2800" b="1" dirty="0" smtClean="0">
                <a:latin typeface="+mj-lt"/>
                <a:cs typeface="Times New Roman"/>
              </a:rPr>
              <a:t>GVC Training Workshop, UIBE, Beijing</a:t>
            </a:r>
            <a:endParaRPr sz="2800" dirty="0">
              <a:latin typeface="+mj-lt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4883" y="3966884"/>
            <a:ext cx="6318942" cy="970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8789" algn="ctr"/>
            <a:r>
              <a:rPr lang="en-US" sz="1985" spc="-13" dirty="0" smtClean="0">
                <a:latin typeface="+mj-lt"/>
                <a:cs typeface="Times New Roman"/>
              </a:rPr>
              <a:t>August </a:t>
            </a:r>
            <a:r>
              <a:rPr sz="1985" spc="-4" dirty="0" smtClean="0">
                <a:latin typeface="+mj-lt"/>
                <a:cs typeface="Times New Roman"/>
              </a:rPr>
              <a:t> </a:t>
            </a:r>
            <a:r>
              <a:rPr sz="1985" spc="-13" dirty="0">
                <a:latin typeface="+mj-lt"/>
                <a:cs typeface="Times New Roman"/>
              </a:rPr>
              <a:t>201</a:t>
            </a:r>
            <a:r>
              <a:rPr lang="en-US" sz="1985" spc="-13" dirty="0">
                <a:latin typeface="+mj-lt"/>
                <a:cs typeface="Times New Roman"/>
              </a:rPr>
              <a:t>8</a:t>
            </a:r>
            <a:endParaRPr sz="1985" dirty="0">
              <a:latin typeface="+mj-lt"/>
              <a:cs typeface="Times New Roman"/>
            </a:endParaRPr>
          </a:p>
          <a:p>
            <a:pPr algn="ctr">
              <a:spcBef>
                <a:spcPts val="371"/>
              </a:spcBef>
            </a:pPr>
            <a:r>
              <a:rPr sz="1985" b="1" spc="-13" dirty="0">
                <a:latin typeface="+mj-lt"/>
                <a:cs typeface="Times New Roman"/>
              </a:rPr>
              <a:t>David</a:t>
            </a:r>
            <a:r>
              <a:rPr sz="1985" b="1" spc="-4" dirty="0">
                <a:latin typeface="+mj-lt"/>
                <a:cs typeface="Times New Roman"/>
              </a:rPr>
              <a:t> </a:t>
            </a:r>
            <a:r>
              <a:rPr sz="1985" b="1" spc="-13" dirty="0">
                <a:latin typeface="+mj-lt"/>
                <a:cs typeface="Times New Roman"/>
              </a:rPr>
              <a:t>Dol</a:t>
            </a:r>
            <a:r>
              <a:rPr sz="1985" b="1" spc="-9" dirty="0">
                <a:latin typeface="+mj-lt"/>
                <a:cs typeface="Times New Roman"/>
              </a:rPr>
              <a:t>la</a:t>
            </a:r>
            <a:r>
              <a:rPr sz="1985" b="1" spc="-194" dirty="0">
                <a:latin typeface="+mj-lt"/>
                <a:cs typeface="Times New Roman"/>
              </a:rPr>
              <a:t>r</a:t>
            </a:r>
            <a:r>
              <a:rPr sz="1985" b="1" spc="-9" dirty="0">
                <a:latin typeface="+mj-lt"/>
                <a:cs typeface="Times New Roman"/>
              </a:rPr>
              <a:t>,</a:t>
            </a:r>
            <a:r>
              <a:rPr sz="1985" b="1" spc="-4" dirty="0">
                <a:latin typeface="+mj-lt"/>
                <a:cs typeface="Times New Roman"/>
              </a:rPr>
              <a:t> </a:t>
            </a:r>
            <a:r>
              <a:rPr sz="1985" b="1" spc="-13" dirty="0">
                <a:latin typeface="+mj-lt"/>
                <a:cs typeface="Times New Roman"/>
              </a:rPr>
              <a:t>Senior</a:t>
            </a:r>
            <a:r>
              <a:rPr sz="1985" b="1" spc="-40" dirty="0">
                <a:latin typeface="+mj-lt"/>
                <a:cs typeface="Times New Roman"/>
              </a:rPr>
              <a:t> </a:t>
            </a:r>
            <a:r>
              <a:rPr sz="1985" b="1" spc="-13" dirty="0">
                <a:latin typeface="+mj-lt"/>
                <a:cs typeface="Times New Roman"/>
              </a:rPr>
              <a:t>Fellow</a:t>
            </a:r>
            <a:endParaRPr sz="1985" dirty="0">
              <a:latin typeface="+mj-lt"/>
              <a:cs typeface="Times New Roman"/>
            </a:endParaRPr>
          </a:p>
          <a:p>
            <a:pPr algn="ctr">
              <a:lnSpc>
                <a:spcPts val="2374"/>
              </a:lnSpc>
              <a:spcBef>
                <a:spcPts val="18"/>
              </a:spcBef>
            </a:pPr>
            <a:r>
              <a:rPr sz="1985" b="1" spc="-13" dirty="0">
                <a:latin typeface="+mj-lt"/>
                <a:cs typeface="Times New Roman"/>
              </a:rPr>
              <a:t>John</a:t>
            </a:r>
            <a:r>
              <a:rPr sz="1985" b="1" spc="-4" dirty="0">
                <a:latin typeface="+mj-lt"/>
                <a:cs typeface="Times New Roman"/>
              </a:rPr>
              <a:t> </a:t>
            </a:r>
            <a:r>
              <a:rPr sz="1985" b="1" spc="-13" dirty="0">
                <a:latin typeface="+mj-lt"/>
                <a:cs typeface="Times New Roman"/>
              </a:rPr>
              <a:t>L.</a:t>
            </a:r>
            <a:r>
              <a:rPr sz="1985" b="1" spc="-4" dirty="0">
                <a:latin typeface="+mj-lt"/>
                <a:cs typeface="Times New Roman"/>
              </a:rPr>
              <a:t> </a:t>
            </a:r>
            <a:r>
              <a:rPr sz="1985" b="1" spc="-13" dirty="0">
                <a:latin typeface="+mj-lt"/>
                <a:cs typeface="Times New Roman"/>
              </a:rPr>
              <a:t>Thornton</a:t>
            </a:r>
            <a:r>
              <a:rPr sz="1985" b="1" spc="-4" dirty="0">
                <a:latin typeface="+mj-lt"/>
                <a:cs typeface="Times New Roman"/>
              </a:rPr>
              <a:t> </a:t>
            </a:r>
            <a:r>
              <a:rPr sz="1985" b="1" spc="-13" dirty="0">
                <a:latin typeface="+mj-lt"/>
                <a:cs typeface="Times New Roman"/>
              </a:rPr>
              <a:t>China</a:t>
            </a:r>
            <a:r>
              <a:rPr sz="1985" b="1" spc="-4" dirty="0">
                <a:latin typeface="+mj-lt"/>
                <a:cs typeface="Times New Roman"/>
              </a:rPr>
              <a:t> </a:t>
            </a:r>
            <a:r>
              <a:rPr sz="1985" b="1" spc="-13" dirty="0">
                <a:latin typeface="+mj-lt"/>
                <a:cs typeface="Times New Roman"/>
              </a:rPr>
              <a:t>Cente</a:t>
            </a:r>
            <a:r>
              <a:rPr sz="1985" b="1" spc="-194" dirty="0">
                <a:latin typeface="+mj-lt"/>
                <a:cs typeface="Times New Roman"/>
              </a:rPr>
              <a:t>r</a:t>
            </a:r>
            <a:r>
              <a:rPr sz="1985" b="1" spc="-9" dirty="0">
                <a:latin typeface="+mj-lt"/>
                <a:cs typeface="Times New Roman"/>
              </a:rPr>
              <a:t>,</a:t>
            </a:r>
            <a:r>
              <a:rPr sz="1985" b="1" spc="-4" dirty="0">
                <a:latin typeface="+mj-lt"/>
                <a:cs typeface="Times New Roman"/>
              </a:rPr>
              <a:t> </a:t>
            </a:r>
            <a:r>
              <a:rPr sz="1985" b="1" spc="-13" dirty="0">
                <a:latin typeface="+mj-lt"/>
                <a:cs typeface="Times New Roman"/>
              </a:rPr>
              <a:t>B</a:t>
            </a:r>
            <a:r>
              <a:rPr sz="1985" b="1" spc="-49" dirty="0">
                <a:latin typeface="+mj-lt"/>
                <a:cs typeface="Times New Roman"/>
              </a:rPr>
              <a:t>r</a:t>
            </a:r>
            <a:r>
              <a:rPr sz="1985" b="1" spc="-13" dirty="0">
                <a:latin typeface="+mj-lt"/>
                <a:cs typeface="Times New Roman"/>
              </a:rPr>
              <a:t>ookings</a:t>
            </a:r>
            <a:endParaRPr sz="1985" dirty="0"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45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U.S. tax cuts and implications for U.S.-China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90801"/>
            <a:ext cx="8229600" cy="3535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IMF January 2018 WEO projects additional 0.4 percentage point growth, mostly from investment</a:t>
            </a:r>
          </a:p>
          <a:p>
            <a:r>
              <a:rPr lang="en-US" dirty="0" smtClean="0"/>
              <a:t>U.S. interest rates rise</a:t>
            </a:r>
            <a:r>
              <a:rPr lang="en-US" dirty="0" smtClean="0"/>
              <a:t>, </a:t>
            </a:r>
            <a:r>
              <a:rPr lang="en-US" dirty="0" smtClean="0"/>
              <a:t>driving up the dollar</a:t>
            </a:r>
          </a:p>
          <a:p>
            <a:r>
              <a:rPr lang="en-US" dirty="0" smtClean="0"/>
              <a:t>U.S. current account deficit and trade imbalance with </a:t>
            </a:r>
            <a:r>
              <a:rPr lang="en-US" dirty="0" smtClean="0"/>
              <a:t>China, EU </a:t>
            </a:r>
            <a:r>
              <a:rPr lang="en-US" dirty="0" smtClean="0"/>
              <a:t>likely to widen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90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406" y="326967"/>
            <a:ext cx="8996766" cy="653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7617" y="155712"/>
            <a:ext cx="9144000" cy="84577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U.S. Ten Year Bond Yield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594382" y="6273225"/>
            <a:ext cx="1597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Source</a:t>
            </a:r>
            <a:r>
              <a:rPr lang="en-US" sz="1600" dirty="0" smtClean="0"/>
              <a:t>:</a:t>
            </a:r>
          </a:p>
          <a:p>
            <a:r>
              <a:rPr lang="en-US" sz="1600" dirty="0" smtClean="0"/>
              <a:t> St. Louis FED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595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41281" y="6488668"/>
            <a:ext cx="13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WDI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017" y="560286"/>
            <a:ext cx="8675360" cy="629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0788" y="130637"/>
            <a:ext cx="9821091" cy="87149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U.S. saving, investment and the current account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006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869" y="560286"/>
            <a:ext cx="8675360" cy="6297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205" y="0"/>
            <a:ext cx="10515600" cy="149645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Two-way flexibility in the yuan-dollar</a:t>
            </a:r>
            <a:br>
              <a:rPr lang="en-US" sz="3600" b="1" dirty="0" smtClean="0"/>
            </a:br>
            <a:r>
              <a:rPr lang="en-US" sz="3600" b="1" dirty="0" smtClean="0"/>
              <a:t> rate since 2015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4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371" y="1086176"/>
            <a:ext cx="7950925" cy="5771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8833" y="737312"/>
            <a:ext cx="9144000" cy="697728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BIS monthly effective ex rate, </a:t>
            </a:r>
            <a:br>
              <a:rPr lang="en-US" sz="4400" b="1" dirty="0" smtClean="0"/>
            </a:br>
            <a:r>
              <a:rPr lang="en-US" sz="4400" b="1" dirty="0" smtClean="0"/>
              <a:t>updated till May 2018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4578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U.S. tax cuts and implications for U.S.-China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90801"/>
            <a:ext cx="8229600" cy="3535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Dollar is already high and normally would depreciate from this point, though stimulus may delay that</a:t>
            </a:r>
          </a:p>
          <a:p>
            <a:r>
              <a:rPr lang="en-US" dirty="0" smtClean="0"/>
              <a:t>Long-term trend for the yuan is up about 3 percent per year, owing to productivity growth</a:t>
            </a:r>
          </a:p>
          <a:p>
            <a:r>
              <a:rPr lang="en-US" dirty="0" smtClean="0"/>
              <a:t>Capital outflows could destabilize the yuan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899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472" y="672354"/>
            <a:ext cx="8891461" cy="6185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bject 3"/>
          <p:cNvSpPr txBox="1"/>
          <p:nvPr/>
        </p:nvSpPr>
        <p:spPr>
          <a:xfrm>
            <a:off x="2398060" y="305045"/>
            <a:ext cx="7530353" cy="10973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724" marR="4483" indent="-1380078">
              <a:lnSpc>
                <a:spcPct val="100800"/>
              </a:lnSpc>
            </a:pPr>
            <a:r>
              <a:rPr sz="3530" b="1" spc="-13" dirty="0" smtClean="0">
                <a:latin typeface="+mj-lt"/>
                <a:cs typeface="Times New Roman"/>
              </a:rPr>
              <a:t>C</a:t>
            </a:r>
            <a:r>
              <a:rPr lang="en-US" sz="3530" b="1" spc="-13" dirty="0" smtClean="0">
                <a:latin typeface="+mj-lt"/>
                <a:cs typeface="Times New Roman"/>
              </a:rPr>
              <a:t>hina’s c</a:t>
            </a:r>
            <a:r>
              <a:rPr sz="3530" b="1" spc="-13" dirty="0" smtClean="0">
                <a:latin typeface="+mj-lt"/>
                <a:cs typeface="Times New Roman"/>
              </a:rPr>
              <a:t>ur</a:t>
            </a:r>
            <a:r>
              <a:rPr sz="3530" b="1" spc="-49" dirty="0" smtClean="0">
                <a:latin typeface="+mj-lt"/>
                <a:cs typeface="Times New Roman"/>
              </a:rPr>
              <a:t>r</a:t>
            </a:r>
            <a:r>
              <a:rPr sz="3530" b="1" spc="-9" dirty="0" smtClean="0">
                <a:latin typeface="+mj-lt"/>
                <a:cs typeface="Times New Roman"/>
              </a:rPr>
              <a:t>ent</a:t>
            </a:r>
            <a:r>
              <a:rPr sz="3530" b="1" spc="-4" dirty="0" smtClean="0">
                <a:latin typeface="+mj-lt"/>
                <a:cs typeface="Times New Roman"/>
              </a:rPr>
              <a:t> </a:t>
            </a:r>
            <a:r>
              <a:rPr sz="3530" b="1" spc="-13" dirty="0">
                <a:latin typeface="+mj-lt"/>
                <a:cs typeface="Times New Roman"/>
              </a:rPr>
              <a:t>account</a:t>
            </a:r>
            <a:r>
              <a:rPr sz="3530" b="1" spc="-4" dirty="0">
                <a:latin typeface="+mj-lt"/>
                <a:cs typeface="Times New Roman"/>
              </a:rPr>
              <a:t> </a:t>
            </a:r>
            <a:r>
              <a:rPr sz="3530" b="1" spc="-13" dirty="0">
                <a:latin typeface="+mj-lt"/>
                <a:cs typeface="Times New Roman"/>
              </a:rPr>
              <a:t>surplus</a:t>
            </a:r>
            <a:r>
              <a:rPr sz="3530" b="1" spc="-4" dirty="0">
                <a:latin typeface="+mj-lt"/>
                <a:cs typeface="Times New Roman"/>
              </a:rPr>
              <a:t> </a:t>
            </a:r>
            <a:r>
              <a:rPr sz="3530" b="1" spc="-13" dirty="0">
                <a:latin typeface="+mj-lt"/>
                <a:cs typeface="Times New Roman"/>
              </a:rPr>
              <a:t>has</a:t>
            </a:r>
            <a:r>
              <a:rPr sz="3530" b="1" spc="-4" dirty="0">
                <a:latin typeface="+mj-lt"/>
                <a:cs typeface="Times New Roman"/>
              </a:rPr>
              <a:t> </a:t>
            </a:r>
            <a:r>
              <a:rPr sz="3530" b="1" spc="-13" dirty="0">
                <a:latin typeface="+mj-lt"/>
                <a:cs typeface="Times New Roman"/>
              </a:rPr>
              <a:t>d</a:t>
            </a:r>
            <a:r>
              <a:rPr sz="3530" b="1" spc="-49" dirty="0">
                <a:latin typeface="+mj-lt"/>
                <a:cs typeface="Times New Roman"/>
              </a:rPr>
              <a:t>r</a:t>
            </a:r>
            <a:r>
              <a:rPr sz="3530" b="1" spc="-13" dirty="0">
                <a:latin typeface="+mj-lt"/>
                <a:cs typeface="Times New Roman"/>
              </a:rPr>
              <a:t>opped</a:t>
            </a:r>
            <a:r>
              <a:rPr sz="3530" b="1" spc="-4" dirty="0">
                <a:latin typeface="+mj-lt"/>
                <a:cs typeface="Times New Roman"/>
              </a:rPr>
              <a:t> </a:t>
            </a:r>
            <a:r>
              <a:rPr sz="3530" b="1" spc="-13" dirty="0">
                <a:latin typeface="+mj-lt"/>
                <a:cs typeface="Times New Roman"/>
              </a:rPr>
              <a:t>sharply</a:t>
            </a:r>
            <a:r>
              <a:rPr sz="3530" b="1" spc="-9" dirty="0">
                <a:latin typeface="+mj-lt"/>
                <a:cs typeface="Times New Roman"/>
              </a:rPr>
              <a:t> </a:t>
            </a:r>
            <a:endParaRPr sz="3530" dirty="0"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27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097" y="560286"/>
            <a:ext cx="8675360" cy="629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854075"/>
          </a:xfrm>
        </p:spPr>
        <p:txBody>
          <a:bodyPr>
            <a:normAutofit/>
          </a:bodyPr>
          <a:lstStyle/>
          <a:p>
            <a:r>
              <a:rPr lang="en-US" b="1" dirty="0" smtClean="0"/>
              <a:t>China outward and inward direct investment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648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221" y="766354"/>
            <a:ext cx="8391493" cy="6091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326" y="63580"/>
            <a:ext cx="9945188" cy="993412"/>
          </a:xfrm>
        </p:spPr>
        <p:txBody>
          <a:bodyPr/>
          <a:lstStyle/>
          <a:p>
            <a:pPr algn="ctr"/>
            <a:r>
              <a:rPr lang="en-US" b="1" dirty="0" smtClean="0"/>
              <a:t>Financial Account and Errors and Omissions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363200" y="642692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Source</a:t>
            </a:r>
            <a:r>
              <a:rPr lang="en-US" sz="1600" dirty="0" smtClean="0"/>
              <a:t>: SAFE China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85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U.S. tax cuts and implications for U.S.-China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90801"/>
            <a:ext cx="8229600" cy="3535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U.S. has legitimate market access issues with China</a:t>
            </a:r>
          </a:p>
          <a:p>
            <a:r>
              <a:rPr lang="en-US" dirty="0" smtClean="0"/>
              <a:t>China most closed to FDI among G20 countries</a:t>
            </a:r>
          </a:p>
          <a:p>
            <a:r>
              <a:rPr lang="en-US" dirty="0" smtClean="0"/>
              <a:t>Bilateral trade balance is not a good metric of the economic relationship</a:t>
            </a:r>
          </a:p>
          <a:p>
            <a:r>
              <a:rPr lang="en-US" dirty="0" smtClean="0"/>
              <a:t>Trump administration has launched a trade war with China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30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U.S. tax cuts and implications for U.S.-China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90801"/>
            <a:ext cx="8229600" cy="3535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U.S. reduced corporate tax rate to OECD average</a:t>
            </a:r>
          </a:p>
          <a:p>
            <a:r>
              <a:rPr lang="en-US" dirty="0" smtClean="0"/>
              <a:t>Big drop in revenue from corporate/individual cuts</a:t>
            </a:r>
          </a:p>
          <a:p>
            <a:r>
              <a:rPr lang="en-US" dirty="0" smtClean="0"/>
              <a:t>U.S. government debt now on unsustainable path</a:t>
            </a:r>
          </a:p>
          <a:p>
            <a:r>
              <a:rPr lang="en-US" dirty="0" smtClean="0"/>
              <a:t>U.S. interest rates rise, driving up the dollar</a:t>
            </a:r>
          </a:p>
          <a:p>
            <a:r>
              <a:rPr lang="en-US" dirty="0" smtClean="0"/>
              <a:t>Trade imbalance with China likely to widen</a:t>
            </a:r>
          </a:p>
          <a:p>
            <a:r>
              <a:rPr lang="en-US" dirty="0" smtClean="0"/>
              <a:t>China still relatively closed among G20 economies</a:t>
            </a:r>
          </a:p>
          <a:p>
            <a:r>
              <a:rPr lang="en-US" dirty="0" smtClean="0"/>
              <a:t>U.S.-China trade war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134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China is most closed among the G20</a:t>
            </a:r>
            <a:endParaRPr lang="en-US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32885" y="5319885"/>
            <a:ext cx="1629149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/>
            </a:r>
            <a:br>
              <a:rPr lang="en-US" altLang="en-US" dirty="0">
                <a:latin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28252" y="1394916"/>
            <a:ext cx="55729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en-US" altLang="en-US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(FDI restrictiveness index, 2016)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258" y="1828800"/>
            <a:ext cx="7641619" cy="419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3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98" y="444136"/>
            <a:ext cx="9475736" cy="6434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548" y="0"/>
            <a:ext cx="10515600" cy="923744"/>
          </a:xfrm>
        </p:spPr>
        <p:txBody>
          <a:bodyPr/>
          <a:lstStyle/>
          <a:p>
            <a:r>
              <a:rPr lang="en-US" b="1" dirty="0" smtClean="0"/>
              <a:t>China’s merchandise trade surplus with U.S.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922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0"/>
            <a:ext cx="103505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6100" y="157163"/>
            <a:ext cx="9144000" cy="101123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Value added surplus with U.S. is smaller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323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U.S. trade measures against China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90801"/>
            <a:ext cx="8229600" cy="3535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Anti-dumping duties on solar panels and washing machines</a:t>
            </a:r>
          </a:p>
          <a:p>
            <a:r>
              <a:rPr lang="en-US" dirty="0" smtClean="0"/>
              <a:t>Tariffs on steel and aluminum for “national security purposes”</a:t>
            </a:r>
          </a:p>
          <a:p>
            <a:r>
              <a:rPr lang="en-US" dirty="0" smtClean="0"/>
              <a:t>301 investigation of forced technology transfer and IP theft leads to 25% tariff on $50 billion of Chinese exports</a:t>
            </a:r>
          </a:p>
          <a:p>
            <a:r>
              <a:rPr lang="en-US" dirty="0" smtClean="0"/>
              <a:t>China retaliates with 25% on $50 billion of U.S. exports</a:t>
            </a:r>
          </a:p>
          <a:p>
            <a:r>
              <a:rPr lang="en-US" dirty="0" smtClean="0"/>
              <a:t>U.S. identifies $200 billion of Chinese exports for 10% tariff. Chinese retaliation?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58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U.S. tax cuts and implications for U.S.-China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90801"/>
            <a:ext cx="8229600" cy="3535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U.S. reduced corporate tax rate to OECD average</a:t>
            </a:r>
          </a:p>
          <a:p>
            <a:r>
              <a:rPr lang="en-US" dirty="0" smtClean="0"/>
              <a:t>Big drop in revenue from corporate/individual cuts</a:t>
            </a:r>
          </a:p>
          <a:p>
            <a:r>
              <a:rPr lang="en-US" dirty="0" smtClean="0"/>
              <a:t>U.S. government debt now on unsustainable path</a:t>
            </a:r>
          </a:p>
          <a:p>
            <a:r>
              <a:rPr lang="en-US" dirty="0" smtClean="0"/>
              <a:t>U.S. interest rates rise, driving up the dollar</a:t>
            </a:r>
          </a:p>
          <a:p>
            <a:r>
              <a:rPr lang="en-US" dirty="0" smtClean="0"/>
              <a:t>Trade imbalance with China likely to widen</a:t>
            </a:r>
          </a:p>
          <a:p>
            <a:r>
              <a:rPr lang="en-US" dirty="0" smtClean="0"/>
              <a:t>China still relatively closed among G20 economies</a:t>
            </a:r>
          </a:p>
          <a:p>
            <a:r>
              <a:rPr lang="en-US" dirty="0" smtClean="0"/>
              <a:t>U.S.-China trade war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94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377" y="670063"/>
            <a:ext cx="8520406" cy="6187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10788" y="130637"/>
            <a:ext cx="9821091" cy="871492"/>
          </a:xfrm>
        </p:spPr>
        <p:txBody>
          <a:bodyPr/>
          <a:lstStyle/>
          <a:p>
            <a:r>
              <a:rPr lang="en-US" b="1" dirty="0" smtClean="0"/>
              <a:t>Corporate tax rates for OECD countries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875520" y="6479177"/>
            <a:ext cx="218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OECD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U.S. tax cuts and implications for U.S.-China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90801"/>
            <a:ext cx="8229600" cy="3535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Cutting corporate rate from 35 to 21% was justified</a:t>
            </a:r>
          </a:p>
          <a:p>
            <a:r>
              <a:rPr lang="en-US" dirty="0" smtClean="0"/>
              <a:t>However, U.S. could have eliminated deductions to make the reform revenue neutral</a:t>
            </a:r>
          </a:p>
          <a:p>
            <a:r>
              <a:rPr lang="en-US" dirty="0" smtClean="0"/>
              <a:t>Instead, corporate plus individual tax cuts reduce revenue by at least $1 trillion over ten years</a:t>
            </a:r>
          </a:p>
          <a:p>
            <a:r>
              <a:rPr lang="en-US" dirty="0" smtClean="0"/>
              <a:t>Despite Trump statements, government expenditure is rising</a:t>
            </a:r>
          </a:p>
          <a:p>
            <a:r>
              <a:rPr lang="en-US" dirty="0" smtClean="0"/>
              <a:t>U.S. debt projected to rise at an unsustainable rate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695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5048"/>
            <a:ext cx="9144000" cy="985111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Federal government revenue and outlays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46" y="1165889"/>
            <a:ext cx="10903507" cy="545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6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83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Most expenditure non-discretionary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1" y="929450"/>
            <a:ext cx="11242372" cy="56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7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Discretionary spending already low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22" y="1124523"/>
            <a:ext cx="11054661" cy="558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864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U.S. fiscal deficit rising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15" y="1123700"/>
            <a:ext cx="10992769" cy="553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3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93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Debt heading to unsustainable levels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29" y="1251666"/>
            <a:ext cx="10779411" cy="54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568</Words>
  <Application>Microsoft Office PowerPoint</Application>
  <PresentationFormat>Widescreen</PresentationFormat>
  <Paragraphs>73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MS Mincho</vt:lpstr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U.S. tax cuts and implications for U.S.-China </vt:lpstr>
      <vt:lpstr>Corporate tax rates for OECD countries</vt:lpstr>
      <vt:lpstr>U.S. tax cuts and implications for U.S.-China </vt:lpstr>
      <vt:lpstr>Federal government revenue and outlays</vt:lpstr>
      <vt:lpstr>Most expenditure non-discretionary</vt:lpstr>
      <vt:lpstr>Discretionary spending already low</vt:lpstr>
      <vt:lpstr>U.S. fiscal deficit rising</vt:lpstr>
      <vt:lpstr>Debt heading to unsustainable levels</vt:lpstr>
      <vt:lpstr>U.S. tax cuts and implications for U.S.-China </vt:lpstr>
      <vt:lpstr>U.S. Ten Year Bond Yield</vt:lpstr>
      <vt:lpstr>U.S. saving, investment and the current account</vt:lpstr>
      <vt:lpstr>Two-way flexibility in the yuan-dollar  rate since 2015</vt:lpstr>
      <vt:lpstr>BIS monthly effective ex rate,  updated till May 2018 </vt:lpstr>
      <vt:lpstr>U.S. tax cuts and implications for U.S.-China </vt:lpstr>
      <vt:lpstr>PowerPoint Presentation</vt:lpstr>
      <vt:lpstr>China outward and inward direct investment</vt:lpstr>
      <vt:lpstr>Financial Account and Errors and Omissions</vt:lpstr>
      <vt:lpstr>U.S. tax cuts and implications for U.S.-China </vt:lpstr>
      <vt:lpstr>China is most closed among the G20</vt:lpstr>
      <vt:lpstr>China’s merchandise trade surplus with U.S. </vt:lpstr>
      <vt:lpstr>Value added surplus with U.S. is smaller</vt:lpstr>
      <vt:lpstr>U.S. trade measures against China </vt:lpstr>
      <vt:lpstr>U.S. tax cuts and implications for U.S.-China </vt:lpstr>
    </vt:vector>
  </TitlesOfParts>
  <Company>The Brookings Institution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 Wang</dc:creator>
  <cp:lastModifiedBy>David Dollar</cp:lastModifiedBy>
  <cp:revision>30</cp:revision>
  <cp:lastPrinted>2018-03-16T19:22:37Z</cp:lastPrinted>
  <dcterms:created xsi:type="dcterms:W3CDTF">2018-03-14T15:32:09Z</dcterms:created>
  <dcterms:modified xsi:type="dcterms:W3CDTF">2018-07-26T14:44:13Z</dcterms:modified>
</cp:coreProperties>
</file>