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57" r:id="rId3"/>
    <p:sldId id="291" r:id="rId4"/>
    <p:sldId id="335" r:id="rId5"/>
    <p:sldId id="334" r:id="rId6"/>
    <p:sldId id="336" r:id="rId7"/>
    <p:sldId id="316" r:id="rId8"/>
    <p:sldId id="319" r:id="rId9"/>
    <p:sldId id="320" r:id="rId10"/>
    <p:sldId id="282" r:id="rId11"/>
    <p:sldId id="330" r:id="rId12"/>
    <p:sldId id="344" r:id="rId13"/>
    <p:sldId id="322" r:id="rId14"/>
    <p:sldId id="293" r:id="rId15"/>
    <p:sldId id="299" r:id="rId16"/>
    <p:sldId id="323" r:id="rId17"/>
    <p:sldId id="314" r:id="rId18"/>
    <p:sldId id="313" r:id="rId19"/>
    <p:sldId id="315" r:id="rId20"/>
    <p:sldId id="337" r:id="rId21"/>
    <p:sldId id="331" r:id="rId22"/>
    <p:sldId id="318" r:id="rId23"/>
    <p:sldId id="312" r:id="rId24"/>
    <p:sldId id="325" r:id="rId25"/>
    <p:sldId id="262" r:id="rId26"/>
    <p:sldId id="263" r:id="rId27"/>
    <p:sldId id="264" r:id="rId28"/>
    <p:sldId id="275" r:id="rId29"/>
    <p:sldId id="265" r:id="rId30"/>
    <p:sldId id="266" r:id="rId31"/>
    <p:sldId id="298" r:id="rId32"/>
    <p:sldId id="302" r:id="rId33"/>
    <p:sldId id="301" r:id="rId34"/>
    <p:sldId id="268" r:id="rId35"/>
    <p:sldId id="303" r:id="rId36"/>
    <p:sldId id="270" r:id="rId37"/>
    <p:sldId id="278" r:id="rId38"/>
    <p:sldId id="304" r:id="rId39"/>
    <p:sldId id="271" r:id="rId40"/>
    <p:sldId id="272" r:id="rId41"/>
    <p:sldId id="273" r:id="rId42"/>
    <p:sldId id="276" r:id="rId43"/>
    <p:sldId id="281" r:id="rId44"/>
    <p:sldId id="317" r:id="rId45"/>
    <p:sldId id="326" r:id="rId46"/>
    <p:sldId id="306" r:id="rId47"/>
    <p:sldId id="307" r:id="rId48"/>
    <p:sldId id="338" r:id="rId49"/>
    <p:sldId id="327" r:id="rId50"/>
    <p:sldId id="339" r:id="rId51"/>
    <p:sldId id="340" r:id="rId52"/>
    <p:sldId id="341" r:id="rId53"/>
    <p:sldId id="308" r:id="rId54"/>
    <p:sldId id="311" r:id="rId55"/>
    <p:sldId id="342" r:id="rId56"/>
    <p:sldId id="332" r:id="rId57"/>
    <p:sldId id="343" r:id="rId58"/>
    <p:sldId id="310" r:id="rId59"/>
    <p:sldId id="329" r:id="rId60"/>
  </p:sldIdLst>
  <p:sldSz cx="9144000" cy="6858000" type="screen4x3"/>
  <p:notesSz cx="9283700" cy="6985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 Shang-Jin" initials="W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p:scale>
          <a:sx n="70" d="100"/>
          <a:sy n="70" d="100"/>
        </p:scale>
        <p:origin x="-1386" y="-72"/>
      </p:cViewPr>
      <p:guideLst>
        <p:guide orient="horz" pos="2160"/>
        <p:guide pos="2880"/>
        <p:guide pos="839"/>
      </p:guideLst>
    </p:cSldViewPr>
  </p:slideViewPr>
  <p:notesTextViewPr>
    <p:cViewPr>
      <p:scale>
        <a:sx n="100" d="100"/>
        <a:sy n="100" d="100"/>
      </p:scale>
      <p:origin x="0" y="0"/>
    </p:cViewPr>
  </p:notesTextViewPr>
  <p:sorterViewPr>
    <p:cViewPr>
      <p:scale>
        <a:sx n="100" d="100"/>
        <a:sy n="100" d="100"/>
      </p:scale>
      <p:origin x="0" y="-3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s2\Documents\SJW%20files\Research\Prices\expo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s2\Documents\SJW%20files\Research\Prices\expor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A.%20Research\P.%20Divergence%20between%20CPI%20and%20PPI%20through%20Global%20Value%20Chain\Trade%20model%20regarding%20CPI%20and%20PPI\Data\Trade%20Value\WITS-World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exports in share</a:t>
            </a:r>
          </a:p>
        </c:rich>
      </c:tx>
      <c:layout>
        <c:manualLayout>
          <c:xMode val="edge"/>
          <c:yMode val="edge"/>
          <c:x val="0.14084876543209879"/>
          <c:y val="2.9123492250699112E-2"/>
        </c:manualLayout>
      </c:layout>
      <c:overlay val="0"/>
    </c:title>
    <c:autoTitleDeleted val="0"/>
    <c:plotArea>
      <c:layout/>
      <c:lineChart>
        <c:grouping val="standard"/>
        <c:varyColors val="0"/>
        <c:ser>
          <c:idx val="0"/>
          <c:order val="0"/>
          <c:spPr>
            <a:ln>
              <a:solidFill>
                <a:schemeClr val="accent2"/>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Sheet1!$I$8:$I$43</c:f>
              <c:numCache>
                <c:formatCode>General</c:formatCode>
                <c:ptCount val="36"/>
                <c:pt idx="0">
                  <c:v>0.99262339936521848</c:v>
                </c:pt>
                <c:pt idx="1">
                  <c:v>1.1245666404818013</c:v>
                </c:pt>
                <c:pt idx="2">
                  <c:v>1.2347150844298864</c:v>
                </c:pt>
                <c:pt idx="3">
                  <c:v>1.281148158886634</c:v>
                </c:pt>
                <c:pt idx="4">
                  <c:v>1.3548223350253799</c:v>
                </c:pt>
                <c:pt idx="5">
                  <c:v>1.4617244330338033</c:v>
                </c:pt>
                <c:pt idx="6">
                  <c:v>1.5393482848309368</c:v>
                </c:pt>
                <c:pt idx="7">
                  <c:v>1.6387873754152833</c:v>
                </c:pt>
                <c:pt idx="8">
                  <c:v>1.7302595752405161</c:v>
                </c:pt>
                <c:pt idx="9">
                  <c:v>1.7775205778599017</c:v>
                </c:pt>
                <c:pt idx="10">
                  <c:v>1.8621376220290202</c:v>
                </c:pt>
                <c:pt idx="11">
                  <c:v>2.0680662126045366</c:v>
                </c:pt>
                <c:pt idx="12">
                  <c:v>2.2932688701987463</c:v>
                </c:pt>
                <c:pt idx="13">
                  <c:v>2.4723804130938851</c:v>
                </c:pt>
                <c:pt idx="14">
                  <c:v>2.8488191203507265</c:v>
                </c:pt>
                <c:pt idx="15">
                  <c:v>2.9418956016826971</c:v>
                </c:pt>
                <c:pt idx="16">
                  <c:v>2.8602811784518156</c:v>
                </c:pt>
                <c:pt idx="17">
                  <c:v>3.3146030768115677</c:v>
                </c:pt>
                <c:pt idx="18">
                  <c:v>3.4091988571004492</c:v>
                </c:pt>
                <c:pt idx="19">
                  <c:v>3.4458035777416391</c:v>
                </c:pt>
                <c:pt idx="20">
                  <c:v>3.9076754214033707</c:v>
                </c:pt>
                <c:pt idx="21">
                  <c:v>4.3522951648961339</c:v>
                </c:pt>
                <c:pt idx="22">
                  <c:v>5.0724229212083474</c:v>
                </c:pt>
                <c:pt idx="23">
                  <c:v>5.8417531749310418</c:v>
                </c:pt>
                <c:pt idx="24">
                  <c:v>6.5114291982011707</c:v>
                </c:pt>
                <c:pt idx="25">
                  <c:v>7.3395045682542399</c:v>
                </c:pt>
                <c:pt idx="26">
                  <c:v>8.0687645687645695</c:v>
                </c:pt>
                <c:pt idx="27">
                  <c:v>8.7755381379131503</c:v>
                </c:pt>
                <c:pt idx="28">
                  <c:v>8.9022285632402323</c:v>
                </c:pt>
                <c:pt idx="29">
                  <c:v>9.7389550098438633</c:v>
                </c:pt>
                <c:pt idx="30">
                  <c:v>10.458578215381356</c:v>
                </c:pt>
                <c:pt idx="31">
                  <c:v>10.539025824852668</c:v>
                </c:pt>
                <c:pt idx="32">
                  <c:v>11.265035414617527</c:v>
                </c:pt>
                <c:pt idx="33">
                  <c:v>11.892621782284746</c:v>
                </c:pt>
                <c:pt idx="34">
                  <c:v>12.527372653008849</c:v>
                </c:pt>
                <c:pt idx="35">
                  <c:v>13.907936624098951</c:v>
                </c:pt>
              </c:numCache>
            </c:numRef>
          </c:val>
          <c:smooth val="0"/>
          <c:extLst xmlns:c16r2="http://schemas.microsoft.com/office/drawing/2015/06/chart">
            <c:ext xmlns:c16="http://schemas.microsoft.com/office/drawing/2014/chart" uri="{C3380CC4-5D6E-409C-BE32-E72D297353CC}">
              <c16:uniqueId val="{00000000-32C9-4EDF-B599-7AF093AC28EA}"/>
            </c:ext>
          </c:extLst>
        </c:ser>
        <c:ser>
          <c:idx val="1"/>
          <c:order val="1"/>
          <c:spPr>
            <a:ln>
              <a:solidFill>
                <a:schemeClr val="accent1"/>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Sheet1!$J$8:$J$43</c:f>
              <c:numCache>
                <c:formatCode>General</c:formatCode>
                <c:ptCount val="36"/>
                <c:pt idx="0">
                  <c:v>0.46186385027908522</c:v>
                </c:pt>
                <c:pt idx="1">
                  <c:v>0.357496203194554</c:v>
                </c:pt>
                <c:pt idx="2">
                  <c:v>0.46712373637544502</c:v>
                </c:pt>
                <c:pt idx="3">
                  <c:v>0.45563467671788932</c:v>
                </c:pt>
                <c:pt idx="4">
                  <c:v>0.44922493313683748</c:v>
                </c:pt>
                <c:pt idx="5">
                  <c:v>0.44208440308087327</c:v>
                </c:pt>
                <c:pt idx="6">
                  <c:v>0.44830200716494129</c:v>
                </c:pt>
                <c:pt idx="7">
                  <c:v>0.44839285714285743</c:v>
                </c:pt>
                <c:pt idx="8">
                  <c:v>0.4789217643855514</c:v>
                </c:pt>
                <c:pt idx="9">
                  <c:v>0.53202418948429353</c:v>
                </c:pt>
                <c:pt idx="10">
                  <c:v>0.52850657250526656</c:v>
                </c:pt>
                <c:pt idx="11">
                  <c:v>0.51355576630169253</c:v>
                </c:pt>
                <c:pt idx="12">
                  <c:v>0.51507205228478115</c:v>
                </c:pt>
                <c:pt idx="13">
                  <c:v>0.56591166477916199</c:v>
                </c:pt>
                <c:pt idx="14">
                  <c:v>0.57022816197614656</c:v>
                </c:pt>
                <c:pt idx="15">
                  <c:v>0.60305334465664651</c:v>
                </c:pt>
                <c:pt idx="16">
                  <c:v>0.61159908418323961</c:v>
                </c:pt>
                <c:pt idx="17">
                  <c:v>0.62735970427818233</c:v>
                </c:pt>
                <c:pt idx="18">
                  <c:v>0.62460944747486091</c:v>
                </c:pt>
                <c:pt idx="19">
                  <c:v>0.63497136392561693</c:v>
                </c:pt>
                <c:pt idx="20">
                  <c:v>0.66837789102312894</c:v>
                </c:pt>
                <c:pt idx="21">
                  <c:v>0.70680308741698084</c:v>
                </c:pt>
                <c:pt idx="22">
                  <c:v>0.78630177514792843</c:v>
                </c:pt>
                <c:pt idx="23">
                  <c:v>0.8144680907770413</c:v>
                </c:pt>
                <c:pt idx="24">
                  <c:v>0.826864100032905</c:v>
                </c:pt>
                <c:pt idx="25">
                  <c:v>0.94543800363919994</c:v>
                </c:pt>
                <c:pt idx="26">
                  <c:v>1.0034299034299026</c:v>
                </c:pt>
                <c:pt idx="27">
                  <c:v>1.1077428464397889</c:v>
                </c:pt>
                <c:pt idx="28">
                  <c:v>1.1071043630495858</c:v>
                </c:pt>
                <c:pt idx="29">
                  <c:v>1.3383133350077381</c:v>
                </c:pt>
                <c:pt idx="30">
                  <c:v>1.4770578374402841</c:v>
                </c:pt>
                <c:pt idx="31">
                  <c:v>1.7040074578001698</c:v>
                </c:pt>
                <c:pt idx="32">
                  <c:v>1.6334188705786681</c:v>
                </c:pt>
                <c:pt idx="33">
                  <c:v>1.6952793393764962</c:v>
                </c:pt>
                <c:pt idx="34">
                  <c:v>1.6986709293871107</c:v>
                </c:pt>
                <c:pt idx="35">
                  <c:v>1.6232390500933072</c:v>
                </c:pt>
              </c:numCache>
            </c:numRef>
          </c:val>
          <c:smooth val="0"/>
          <c:extLst xmlns:c16r2="http://schemas.microsoft.com/office/drawing/2015/06/chart">
            <c:ext xmlns:c16="http://schemas.microsoft.com/office/drawing/2014/chart" uri="{C3380CC4-5D6E-409C-BE32-E72D297353CC}">
              <c16:uniqueId val="{00000001-32C9-4EDF-B599-7AF093AC28EA}"/>
            </c:ext>
          </c:extLst>
        </c:ser>
        <c:ser>
          <c:idx val="2"/>
          <c:order val="2"/>
          <c:spPr>
            <a:ln>
              <a:solidFill>
                <a:schemeClr val="accent3"/>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Sheet1!$K$8:$K$43</c:f>
              <c:numCache>
                <c:formatCode>General</c:formatCode>
                <c:ptCount val="36"/>
                <c:pt idx="0">
                  <c:v>12.088924154536498</c:v>
                </c:pt>
                <c:pt idx="1">
                  <c:v>12.24907043728725</c:v>
                </c:pt>
                <c:pt idx="2">
                  <c:v>11.997571581860281</c:v>
                </c:pt>
                <c:pt idx="3">
                  <c:v>11.631951290229049</c:v>
                </c:pt>
                <c:pt idx="4">
                  <c:v>11.898804650401178</c:v>
                </c:pt>
                <c:pt idx="5">
                  <c:v>11.40468549422337</c:v>
                </c:pt>
                <c:pt idx="6">
                  <c:v>10.670167345536633</c:v>
                </c:pt>
                <c:pt idx="7">
                  <c:v>10.50053986710965</c:v>
                </c:pt>
                <c:pt idx="8">
                  <c:v>11.585006353240161</c:v>
                </c:pt>
                <c:pt idx="9">
                  <c:v>12.21387535696287</c:v>
                </c:pt>
                <c:pt idx="10">
                  <c:v>11.653749146909586</c:v>
                </c:pt>
                <c:pt idx="11">
                  <c:v>12.115642153059172</c:v>
                </c:pt>
                <c:pt idx="12">
                  <c:v>11.978759307869502</c:v>
                </c:pt>
                <c:pt idx="13">
                  <c:v>12.55295798953783</c:v>
                </c:pt>
                <c:pt idx="14">
                  <c:v>12.072950549191534</c:v>
                </c:pt>
                <c:pt idx="15">
                  <c:v>11.514644599371959</c:v>
                </c:pt>
                <c:pt idx="16">
                  <c:v>11.781906942420852</c:v>
                </c:pt>
                <c:pt idx="17">
                  <c:v>12.461467374562854</c:v>
                </c:pt>
                <c:pt idx="18">
                  <c:v>12.626108575457346</c:v>
                </c:pt>
                <c:pt idx="19">
                  <c:v>12.210846355087329</c:v>
                </c:pt>
                <c:pt idx="20">
                  <c:v>12.107361818894548</c:v>
                </c:pt>
                <c:pt idx="21">
                  <c:v>11.929080791762537</c:v>
                </c:pt>
                <c:pt idx="22">
                  <c:v>10.795001557147314</c:v>
                </c:pt>
                <c:pt idx="23">
                  <c:v>9.6452872429738399</c:v>
                </c:pt>
                <c:pt idx="24">
                  <c:v>8.9563014149391229</c:v>
                </c:pt>
                <c:pt idx="25">
                  <c:v>8.7069192925704488</c:v>
                </c:pt>
                <c:pt idx="26">
                  <c:v>8.6336996336996368</c:v>
                </c:pt>
                <c:pt idx="27">
                  <c:v>8.3760049563438379</c:v>
                </c:pt>
                <c:pt idx="28">
                  <c:v>8.1000828624296766</c:v>
                </c:pt>
                <c:pt idx="29">
                  <c:v>8.5630372608910523</c:v>
                </c:pt>
                <c:pt idx="30">
                  <c:v>8.4645150175917525</c:v>
                </c:pt>
                <c:pt idx="31">
                  <c:v>8.2262199385175379</c:v>
                </c:pt>
                <c:pt idx="32">
                  <c:v>8.4940133086429253</c:v>
                </c:pt>
                <c:pt idx="33">
                  <c:v>8.4914328751647616</c:v>
                </c:pt>
                <c:pt idx="34">
                  <c:v>8.6634446773020972</c:v>
                </c:pt>
                <c:pt idx="35">
                  <c:v>9.1756619951943588</c:v>
                </c:pt>
              </c:numCache>
            </c:numRef>
          </c:val>
          <c:smooth val="0"/>
          <c:extLst xmlns:c16r2="http://schemas.microsoft.com/office/drawing/2015/06/chart">
            <c:ext xmlns:c16="http://schemas.microsoft.com/office/drawing/2014/chart" uri="{C3380CC4-5D6E-409C-BE32-E72D297353CC}">
              <c16:uniqueId val="{00000002-32C9-4EDF-B599-7AF093AC28EA}"/>
            </c:ext>
          </c:extLst>
        </c:ser>
        <c:ser>
          <c:idx val="3"/>
          <c:order val="3"/>
          <c:spPr>
            <a:ln>
              <a:solidFill>
                <a:schemeClr val="accent4"/>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Sheet1!$L$8:$L$43</c:f>
              <c:numCache>
                <c:formatCode>General</c:formatCode>
                <c:ptCount val="36"/>
                <c:pt idx="0">
                  <c:v>7.1381197329539239</c:v>
                </c:pt>
                <c:pt idx="1">
                  <c:v>7.934799685781627</c:v>
                </c:pt>
                <c:pt idx="2">
                  <c:v>7.8188287118088891</c:v>
                </c:pt>
                <c:pt idx="3">
                  <c:v>8.5232241229341721</c:v>
                </c:pt>
                <c:pt idx="4">
                  <c:v>9.2675072321379908</c:v>
                </c:pt>
                <c:pt idx="5">
                  <c:v>9.4797282841249508</c:v>
                </c:pt>
                <c:pt idx="6">
                  <c:v>10.344358835942485</c:v>
                </c:pt>
                <c:pt idx="7">
                  <c:v>9.6082641196013281</c:v>
                </c:pt>
                <c:pt idx="8">
                  <c:v>9.6212742784534324</c:v>
                </c:pt>
                <c:pt idx="9">
                  <c:v>9.2274483453720819</c:v>
                </c:pt>
                <c:pt idx="10">
                  <c:v>8.5396872496365095</c:v>
                </c:pt>
                <c:pt idx="11">
                  <c:v>9.0515561686352353</c:v>
                </c:pt>
                <c:pt idx="12">
                  <c:v>9.1054802592810979</c:v>
                </c:pt>
                <c:pt idx="13">
                  <c:v>9.7825055276923987</c:v>
                </c:pt>
                <c:pt idx="14">
                  <c:v>9.3170697213972549</c:v>
                </c:pt>
                <c:pt idx="15">
                  <c:v>8.7542906799913105</c:v>
                </c:pt>
                <c:pt idx="16">
                  <c:v>7.7875645707581933</c:v>
                </c:pt>
                <c:pt idx="17">
                  <c:v>7.6370522043234805</c:v>
                </c:pt>
                <c:pt idx="18">
                  <c:v>7.1995250287580248</c:v>
                </c:pt>
                <c:pt idx="19">
                  <c:v>7.4145513681679907</c:v>
                </c:pt>
                <c:pt idx="20">
                  <c:v>7.5007918463347698</c:v>
                </c:pt>
                <c:pt idx="21">
                  <c:v>6.5848142164781835</c:v>
                </c:pt>
                <c:pt idx="22">
                  <c:v>6.4901432575521678</c:v>
                </c:pt>
                <c:pt idx="23">
                  <c:v>6.2887754694100559</c:v>
                </c:pt>
                <c:pt idx="24">
                  <c:v>6.2062301195568734</c:v>
                </c:pt>
                <c:pt idx="25">
                  <c:v>5.7273681271601724</c:v>
                </c:pt>
                <c:pt idx="26">
                  <c:v>5.3845987345987352</c:v>
                </c:pt>
                <c:pt idx="27">
                  <c:v>5.1455709880990081</c:v>
                </c:pt>
                <c:pt idx="28">
                  <c:v>4.8723669372675316</c:v>
                </c:pt>
                <c:pt idx="29">
                  <c:v>4.7049592066565626</c:v>
                </c:pt>
                <c:pt idx="30">
                  <c:v>5.1004353213227889</c:v>
                </c:pt>
                <c:pt idx="31">
                  <c:v>4.564373467100225</c:v>
                </c:pt>
                <c:pt idx="32">
                  <c:v>4.3883354305527318</c:v>
                </c:pt>
                <c:pt idx="33">
                  <c:v>3.844382279366275</c:v>
                </c:pt>
                <c:pt idx="34">
                  <c:v>3.6900314357811901</c:v>
                </c:pt>
                <c:pt idx="35">
                  <c:v>3.8103662775805915</c:v>
                </c:pt>
              </c:numCache>
            </c:numRef>
          </c:val>
          <c:smooth val="0"/>
          <c:extLst xmlns:c16r2="http://schemas.microsoft.com/office/drawing/2015/06/chart">
            <c:ext xmlns:c16="http://schemas.microsoft.com/office/drawing/2014/chart" uri="{C3380CC4-5D6E-409C-BE32-E72D297353CC}">
              <c16:uniqueId val="{00000003-32C9-4EDF-B599-7AF093AC28EA}"/>
            </c:ext>
          </c:extLst>
        </c:ser>
        <c:ser>
          <c:idx val="4"/>
          <c:order val="4"/>
          <c:spPr>
            <a:ln>
              <a:solidFill>
                <a:schemeClr val="accent6"/>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Sheet1!$M$8:$M$43</c:f>
              <c:numCache>
                <c:formatCode>General</c:formatCode>
                <c:ptCount val="36"/>
                <c:pt idx="0">
                  <c:v>0.95432308197438953</c:v>
                </c:pt>
                <c:pt idx="1">
                  <c:v>1.1139303482587066</c:v>
                </c:pt>
                <c:pt idx="2">
                  <c:v>1.2326819901733777</c:v>
                </c:pt>
                <c:pt idx="3">
                  <c:v>1.4183415482748618</c:v>
                </c:pt>
                <c:pt idx="4">
                  <c:v>1.5970361879810053</c:v>
                </c:pt>
                <c:pt idx="5">
                  <c:v>1.6201914848095849</c:v>
                </c:pt>
                <c:pt idx="6">
                  <c:v>1.7077587476075959</c:v>
                </c:pt>
                <c:pt idx="7">
                  <c:v>1.9649294019933561</c:v>
                </c:pt>
                <c:pt idx="8">
                  <c:v>2.2038264657832638</c:v>
                </c:pt>
                <c:pt idx="9">
                  <c:v>2.0334755585419146</c:v>
                </c:pt>
                <c:pt idx="10">
                  <c:v>2.0122221892525425</c:v>
                </c:pt>
                <c:pt idx="11">
                  <c:v>2.0797712446475289</c:v>
                </c:pt>
                <c:pt idx="12">
                  <c:v>2.0711978357529355</c:v>
                </c:pt>
                <c:pt idx="13">
                  <c:v>2.3139729277894623</c:v>
                </c:pt>
                <c:pt idx="14">
                  <c:v>2.3891481638617806</c:v>
                </c:pt>
                <c:pt idx="15">
                  <c:v>2.5940197104655072</c:v>
                </c:pt>
                <c:pt idx="16">
                  <c:v>2.6055176067664494</c:v>
                </c:pt>
                <c:pt idx="17">
                  <c:v>2.6114845887618472</c:v>
                </c:pt>
                <c:pt idx="18">
                  <c:v>2.4645997996215088</c:v>
                </c:pt>
                <c:pt idx="19">
                  <c:v>2.5439793537439015</c:v>
                </c:pt>
                <c:pt idx="20">
                  <c:v>2.701183849470798</c:v>
                </c:pt>
                <c:pt idx="21">
                  <c:v>2.4549044565199654</c:v>
                </c:pt>
                <c:pt idx="22">
                  <c:v>2.5275926502647152</c:v>
                </c:pt>
                <c:pt idx="23">
                  <c:v>2.5816420356871577</c:v>
                </c:pt>
                <c:pt idx="24">
                  <c:v>2.7833059120324695</c:v>
                </c:pt>
                <c:pt idx="25">
                  <c:v>2.7375155243624198</c:v>
                </c:pt>
                <c:pt idx="26">
                  <c:v>2.7086247086247104</c:v>
                </c:pt>
                <c:pt idx="27">
                  <c:v>2.6759430020459343</c:v>
                </c:pt>
                <c:pt idx="28">
                  <c:v>2.6291563607817743</c:v>
                </c:pt>
                <c:pt idx="29">
                  <c:v>2.9452874978732368</c:v>
                </c:pt>
                <c:pt idx="30">
                  <c:v>3.090165183570428</c:v>
                </c:pt>
                <c:pt idx="31">
                  <c:v>3.0818915289600159</c:v>
                </c:pt>
                <c:pt idx="32">
                  <c:v>3.0104403061757141</c:v>
                </c:pt>
                <c:pt idx="33">
                  <c:v>3.0105979503456441</c:v>
                </c:pt>
                <c:pt idx="34">
                  <c:v>3.0615189683931399</c:v>
                </c:pt>
                <c:pt idx="35">
                  <c:v>3.2123629355873478</c:v>
                </c:pt>
              </c:numCache>
            </c:numRef>
          </c:val>
          <c:smooth val="0"/>
          <c:extLst xmlns:c16r2="http://schemas.microsoft.com/office/drawing/2015/06/chart">
            <c:ext xmlns:c16="http://schemas.microsoft.com/office/drawing/2014/chart" uri="{C3380CC4-5D6E-409C-BE32-E72D297353CC}">
              <c16:uniqueId val="{00000004-32C9-4EDF-B599-7AF093AC28EA}"/>
            </c:ext>
          </c:extLst>
        </c:ser>
        <c:ser>
          <c:idx val="5"/>
          <c:order val="5"/>
          <c:spPr>
            <a:ln>
              <a:solidFill>
                <a:schemeClr val="tx1"/>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Sheet1!$N$8:$N$43</c:f>
              <c:numCache>
                <c:formatCode>General</c:formatCode>
                <c:ptCount val="36"/>
                <c:pt idx="0">
                  <c:v>10.551001422786468</c:v>
                </c:pt>
                <c:pt idx="1">
                  <c:v>9.2194291699397688</c:v>
                </c:pt>
                <c:pt idx="2">
                  <c:v>9.9618794826904491</c:v>
                </c:pt>
                <c:pt idx="3">
                  <c:v>9.8231951290229045</c:v>
                </c:pt>
                <c:pt idx="4">
                  <c:v>9.3711041973691458</c:v>
                </c:pt>
                <c:pt idx="5">
                  <c:v>9.8353658536585371</c:v>
                </c:pt>
                <c:pt idx="6">
                  <c:v>11.938165578838888</c:v>
                </c:pt>
                <c:pt idx="7">
                  <c:v>12.203156146179401</c:v>
                </c:pt>
                <c:pt idx="8">
                  <c:v>11.734253040479208</c:v>
                </c:pt>
                <c:pt idx="9">
                  <c:v>11.456408533512521</c:v>
                </c:pt>
                <c:pt idx="10">
                  <c:v>12.132399632058396</c:v>
                </c:pt>
                <c:pt idx="11">
                  <c:v>11.579245337241723</c:v>
                </c:pt>
                <c:pt idx="12">
                  <c:v>11.38517169336262</c:v>
                </c:pt>
                <c:pt idx="13">
                  <c:v>9.8168041848676122</c:v>
                </c:pt>
                <c:pt idx="14">
                  <c:v>9.92707302126054</c:v>
                </c:pt>
                <c:pt idx="15">
                  <c:v>10.04678766812158</c:v>
                </c:pt>
                <c:pt idx="16">
                  <c:v>9.6951124903025523</c:v>
                </c:pt>
                <c:pt idx="17">
                  <c:v>9.2683240618261458</c:v>
                </c:pt>
                <c:pt idx="18">
                  <c:v>10.033136665553453</c:v>
                </c:pt>
                <c:pt idx="19">
                  <c:v>9.4668740719790723</c:v>
                </c:pt>
                <c:pt idx="20">
                  <c:v>8.6067267738141915</c:v>
                </c:pt>
                <c:pt idx="21">
                  <c:v>9.3088396077087587</c:v>
                </c:pt>
                <c:pt idx="22">
                  <c:v>9.546231703519144</c:v>
                </c:pt>
                <c:pt idx="23">
                  <c:v>9.8902866433016694</c:v>
                </c:pt>
                <c:pt idx="24">
                  <c:v>10.001316222441593</c:v>
                </c:pt>
                <c:pt idx="25">
                  <c:v>9.3387151123049232</c:v>
                </c:pt>
                <c:pt idx="26">
                  <c:v>9.2316017316017192</c:v>
                </c:pt>
                <c:pt idx="27">
                  <c:v>9.5250410627323259</c:v>
                </c:pt>
                <c:pt idx="28">
                  <c:v>9.0292635212171355</c:v>
                </c:pt>
                <c:pt idx="29">
                  <c:v>9.0791317945020147</c:v>
                </c:pt>
                <c:pt idx="30">
                  <c:v>8.338026675854568</c:v>
                </c:pt>
                <c:pt idx="31">
                  <c:v>8.1793312395263538</c:v>
                </c:pt>
                <c:pt idx="32">
                  <c:v>7.7019787127651984</c:v>
                </c:pt>
                <c:pt idx="33">
                  <c:v>7.7729779164537218</c:v>
                </c:pt>
                <c:pt idx="34">
                  <c:v>7.9881100038492789</c:v>
                </c:pt>
                <c:pt idx="35">
                  <c:v>8.1045775549782277</c:v>
                </c:pt>
              </c:numCache>
            </c:numRef>
          </c:val>
          <c:smooth val="0"/>
          <c:extLst xmlns:c16r2="http://schemas.microsoft.com/office/drawing/2015/06/chart">
            <c:ext xmlns:c16="http://schemas.microsoft.com/office/drawing/2014/chart" uri="{C3380CC4-5D6E-409C-BE32-E72D297353CC}">
              <c16:uniqueId val="{00000005-32C9-4EDF-B599-7AF093AC28EA}"/>
            </c:ext>
          </c:extLst>
        </c:ser>
        <c:ser>
          <c:idx val="6"/>
          <c:order val="6"/>
          <c:spPr>
            <a:ln>
              <a:solidFill>
                <a:schemeClr val="accent2"/>
              </a:solidFill>
              <a:prstDash val="sysDash"/>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Sheet1!$P$8:$P$43</c:f>
              <c:numCache>
                <c:formatCode>0.0</c:formatCode>
                <c:ptCount val="36"/>
                <c:pt idx="0">
                  <c:v>0.99262339936521848</c:v>
                </c:pt>
                <c:pt idx="1">
                  <c:v>1.1245666404818013</c:v>
                </c:pt>
                <c:pt idx="2">
                  <c:v>1.2347150844298864</c:v>
                </c:pt>
                <c:pt idx="3">
                  <c:v>1.281148158886634</c:v>
                </c:pt>
                <c:pt idx="4">
                  <c:v>1.3548223350253799</c:v>
                </c:pt>
                <c:pt idx="5">
                  <c:v>1.4617244330338033</c:v>
                </c:pt>
                <c:pt idx="6">
                  <c:v>1.5393482848309368</c:v>
                </c:pt>
                <c:pt idx="7">
                  <c:v>1.6387873754152833</c:v>
                </c:pt>
                <c:pt idx="8">
                  <c:v>1.7302595752405161</c:v>
                </c:pt>
                <c:pt idx="9">
                  <c:v>1.7775205778599017</c:v>
                </c:pt>
                <c:pt idx="10">
                  <c:v>1.8621376220290202</c:v>
                </c:pt>
                <c:pt idx="11">
                  <c:v>2.0680662126045366</c:v>
                </c:pt>
                <c:pt idx="12">
                  <c:v>2.2932688701987463</c:v>
                </c:pt>
                <c:pt idx="13">
                  <c:v>2.4723804130938851</c:v>
                </c:pt>
                <c:pt idx="14">
                  <c:v>2.8488191203507265</c:v>
                </c:pt>
                <c:pt idx="15">
                  <c:v>2.9418956016826971</c:v>
                </c:pt>
                <c:pt idx="16">
                  <c:v>2.8602811784518156</c:v>
                </c:pt>
                <c:pt idx="17">
                  <c:v>3.3146030768115677</c:v>
                </c:pt>
                <c:pt idx="18">
                  <c:v>3.4091988571004492</c:v>
                </c:pt>
                <c:pt idx="19">
                  <c:v>3.4458035777416391</c:v>
                </c:pt>
                <c:pt idx="20">
                  <c:v>3.9076754214033707</c:v>
                </c:pt>
                <c:pt idx="21">
                  <c:v>4.3522951648961339</c:v>
                </c:pt>
                <c:pt idx="22">
                  <c:v>4.6696746009644565</c:v>
                </c:pt>
                <c:pt idx="23">
                  <c:v>5.0101980800314037</c:v>
                </c:pt>
                <c:pt idx="24">
                  <c:v>5.3755533192753662</c:v>
                </c:pt>
                <c:pt idx="25">
                  <c:v>5.7675511081173205</c:v>
                </c:pt>
                <c:pt idx="26">
                  <c:v>6.1881342829335892</c:v>
                </c:pt>
                <c:pt idx="27">
                  <c:v>6.639387356225412</c:v>
                </c:pt>
                <c:pt idx="28">
                  <c:v>7.123546847969874</c:v>
                </c:pt>
                <c:pt idx="29">
                  <c:v>7.6430123703568276</c:v>
                </c:pt>
                <c:pt idx="30">
                  <c:v>8.2003585208504894</c:v>
                </c:pt>
                <c:pt idx="31">
                  <c:v>8.7983476425206675</c:v>
                </c:pt>
                <c:pt idx="32">
                  <c:v>9.4399435148867745</c:v>
                </c:pt>
                <c:pt idx="33">
                  <c:v>10.128326043129915</c:v>
                </c:pt>
                <c:pt idx="34">
                  <c:v>10.866907018476391</c:v>
                </c:pt>
                <c:pt idx="35">
                  <c:v>11.659347027864689</c:v>
                </c:pt>
              </c:numCache>
            </c:numRef>
          </c:val>
          <c:smooth val="0"/>
          <c:extLst xmlns:c16r2="http://schemas.microsoft.com/office/drawing/2015/06/chart">
            <c:ext xmlns:c16="http://schemas.microsoft.com/office/drawing/2014/chart" uri="{C3380CC4-5D6E-409C-BE32-E72D297353CC}">
              <c16:uniqueId val="{00000006-32C9-4EDF-B599-7AF093AC28EA}"/>
            </c:ext>
          </c:extLst>
        </c:ser>
        <c:dLbls>
          <c:showLegendKey val="0"/>
          <c:showVal val="0"/>
          <c:showCatName val="0"/>
          <c:showSerName val="0"/>
          <c:showPercent val="0"/>
          <c:showBubbleSize val="0"/>
        </c:dLbls>
        <c:marker val="1"/>
        <c:smooth val="0"/>
        <c:axId val="57812864"/>
        <c:axId val="57814400"/>
      </c:lineChart>
      <c:catAx>
        <c:axId val="57812864"/>
        <c:scaling>
          <c:orientation val="minMax"/>
        </c:scaling>
        <c:delete val="0"/>
        <c:axPos val="b"/>
        <c:numFmt formatCode="General" sourceLinked="0"/>
        <c:majorTickMark val="out"/>
        <c:minorTickMark val="none"/>
        <c:tickLblPos val="nextTo"/>
        <c:crossAx val="57814400"/>
        <c:crosses val="autoZero"/>
        <c:auto val="1"/>
        <c:lblAlgn val="ctr"/>
        <c:lblOffset val="100"/>
        <c:noMultiLvlLbl val="0"/>
      </c:catAx>
      <c:valAx>
        <c:axId val="57814400"/>
        <c:scaling>
          <c:orientation val="minMax"/>
        </c:scaling>
        <c:delete val="0"/>
        <c:axPos val="l"/>
        <c:title>
          <c:tx>
            <c:rich>
              <a:bodyPr rot="-5400000" vert="horz"/>
              <a:lstStyle/>
              <a:p>
                <a:pPr>
                  <a:defRPr/>
                </a:pPr>
                <a:r>
                  <a:rPr lang="en-US"/>
                  <a:t>Share in world exports (%)</a:t>
                </a:r>
              </a:p>
            </c:rich>
          </c:tx>
          <c:layout>
            <c:manualLayout>
              <c:xMode val="edge"/>
              <c:yMode val="edge"/>
              <c:x val="1.8209876543209883E-2"/>
              <c:y val="0.12734564293176739"/>
            </c:manualLayout>
          </c:layout>
          <c:overlay val="0"/>
        </c:title>
        <c:numFmt formatCode="General" sourceLinked="1"/>
        <c:majorTickMark val="out"/>
        <c:minorTickMark val="none"/>
        <c:tickLblPos val="nextTo"/>
        <c:crossAx val="57812864"/>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exports in value</a:t>
            </a:r>
          </a:p>
        </c:rich>
      </c:tx>
      <c:layout>
        <c:manualLayout>
          <c:xMode val="edge"/>
          <c:yMode val="edge"/>
          <c:x val="0.15739197530864193"/>
          <c:y val="4.4513133224147003E-2"/>
        </c:manualLayout>
      </c:layout>
      <c:overlay val="0"/>
    </c:title>
    <c:autoTitleDeleted val="0"/>
    <c:plotArea>
      <c:layout/>
      <c:lineChart>
        <c:grouping val="standard"/>
        <c:varyColors val="0"/>
        <c:ser>
          <c:idx val="0"/>
          <c:order val="0"/>
          <c:spPr>
            <a:ln>
              <a:solidFill>
                <a:schemeClr val="accent2"/>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Sheet1!$B$8:$B$43</c:f>
              <c:numCache>
                <c:formatCode>0.0</c:formatCode>
                <c:ptCount val="36"/>
                <c:pt idx="0">
                  <c:v>18139.2</c:v>
                </c:pt>
                <c:pt idx="1">
                  <c:v>21473.599999999984</c:v>
                </c:pt>
                <c:pt idx="2">
                  <c:v>21863.1</c:v>
                </c:pt>
                <c:pt idx="3">
                  <c:v>22093.4</c:v>
                </c:pt>
                <c:pt idx="4">
                  <c:v>24821.7</c:v>
                </c:pt>
                <c:pt idx="5">
                  <c:v>27328.400000000001</c:v>
                </c:pt>
                <c:pt idx="6">
                  <c:v>31367.3</c:v>
                </c:pt>
                <c:pt idx="7">
                  <c:v>39462</c:v>
                </c:pt>
                <c:pt idx="8">
                  <c:v>47660</c:v>
                </c:pt>
                <c:pt idx="9">
                  <c:v>52907.9</c:v>
                </c:pt>
                <c:pt idx="10">
                  <c:v>62755.9</c:v>
                </c:pt>
                <c:pt idx="11">
                  <c:v>71962.5</c:v>
                </c:pt>
                <c:pt idx="12">
                  <c:v>85616.9</c:v>
                </c:pt>
                <c:pt idx="13">
                  <c:v>91690.7</c:v>
                </c:pt>
                <c:pt idx="14">
                  <c:v>120864</c:v>
                </c:pt>
                <c:pt idx="15">
                  <c:v>148957</c:v>
                </c:pt>
                <c:pt idx="16">
                  <c:v>151163</c:v>
                </c:pt>
                <c:pt idx="17">
                  <c:v>182923</c:v>
                </c:pt>
                <c:pt idx="18">
                  <c:v>183749</c:v>
                </c:pt>
                <c:pt idx="19">
                  <c:v>194936</c:v>
                </c:pt>
                <c:pt idx="20">
                  <c:v>249212</c:v>
                </c:pt>
                <c:pt idx="21">
                  <c:v>266713</c:v>
                </c:pt>
                <c:pt idx="22">
                  <c:v>325751</c:v>
                </c:pt>
                <c:pt idx="23">
                  <c:v>438371</c:v>
                </c:pt>
                <c:pt idx="24">
                  <c:v>593647</c:v>
                </c:pt>
                <c:pt idx="25">
                  <c:v>762347</c:v>
                </c:pt>
                <c:pt idx="26">
                  <c:v>969220</c:v>
                </c:pt>
                <c:pt idx="27">
                  <c:v>1218150</c:v>
                </c:pt>
                <c:pt idx="28">
                  <c:v>1428870</c:v>
                </c:pt>
                <c:pt idx="29">
                  <c:v>1202050</c:v>
                </c:pt>
                <c:pt idx="30">
                  <c:v>1578440</c:v>
                </c:pt>
                <c:pt idx="31">
                  <c:v>1899280</c:v>
                </c:pt>
                <c:pt idx="32">
                  <c:v>2050090</c:v>
                </c:pt>
                <c:pt idx="33">
                  <c:v>2210660</c:v>
                </c:pt>
                <c:pt idx="34">
                  <c:v>2343220</c:v>
                </c:pt>
                <c:pt idx="35">
                  <c:v>2280540</c:v>
                </c:pt>
              </c:numCache>
            </c:numRef>
          </c:val>
          <c:smooth val="0"/>
          <c:extLst xmlns:c16r2="http://schemas.microsoft.com/office/drawing/2015/06/chart">
            <c:ext xmlns:c16="http://schemas.microsoft.com/office/drawing/2014/chart" uri="{C3380CC4-5D6E-409C-BE32-E72D297353CC}">
              <c16:uniqueId val="{00000000-E700-4BEA-BAE8-1052CCFDCD55}"/>
            </c:ext>
          </c:extLst>
        </c:ser>
        <c:ser>
          <c:idx val="1"/>
          <c:order val="1"/>
          <c:spPr>
            <a:ln>
              <a:solidFill>
                <a:schemeClr val="accent1"/>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Sheet1!$C$8:$C$43</c:f>
              <c:numCache>
                <c:formatCode>0.00</c:formatCode>
                <c:ptCount val="36"/>
                <c:pt idx="0">
                  <c:v>8440.1</c:v>
                </c:pt>
                <c:pt idx="1">
                  <c:v>6826.39</c:v>
                </c:pt>
                <c:pt idx="2">
                  <c:v>8271.359999999986</c:v>
                </c:pt>
                <c:pt idx="3">
                  <c:v>7857.42</c:v>
                </c:pt>
                <c:pt idx="4">
                  <c:v>8230.25</c:v>
                </c:pt>
                <c:pt idx="5">
                  <c:v>8265.2099999999919</c:v>
                </c:pt>
                <c:pt idx="6">
                  <c:v>9135.049999999992</c:v>
                </c:pt>
                <c:pt idx="7">
                  <c:v>10797.3</c:v>
                </c:pt>
                <c:pt idx="8">
                  <c:v>13191.9</c:v>
                </c:pt>
                <c:pt idx="9">
                  <c:v>15835.7</c:v>
                </c:pt>
                <c:pt idx="10">
                  <c:v>17811.2</c:v>
                </c:pt>
                <c:pt idx="11">
                  <c:v>17870.2</c:v>
                </c:pt>
                <c:pt idx="12">
                  <c:v>19229.7</c:v>
                </c:pt>
                <c:pt idx="13">
                  <c:v>20987.4</c:v>
                </c:pt>
                <c:pt idx="14">
                  <c:v>24192.5</c:v>
                </c:pt>
                <c:pt idx="15">
                  <c:v>30534.400000000001</c:v>
                </c:pt>
                <c:pt idx="16">
                  <c:v>32322.400000000001</c:v>
                </c:pt>
                <c:pt idx="17">
                  <c:v>34622.1</c:v>
                </c:pt>
                <c:pt idx="18">
                  <c:v>33665.199999999997</c:v>
                </c:pt>
                <c:pt idx="19">
                  <c:v>35921.599999999999</c:v>
                </c:pt>
                <c:pt idx="20">
                  <c:v>42625.8</c:v>
                </c:pt>
                <c:pt idx="21">
                  <c:v>43313.599999999999</c:v>
                </c:pt>
                <c:pt idx="22">
                  <c:v>50496.3</c:v>
                </c:pt>
                <c:pt idx="23">
                  <c:v>61118.5</c:v>
                </c:pt>
                <c:pt idx="24">
                  <c:v>75385.2</c:v>
                </c:pt>
                <c:pt idx="25">
                  <c:v>98201.7</c:v>
                </c:pt>
                <c:pt idx="26">
                  <c:v>120532</c:v>
                </c:pt>
                <c:pt idx="27">
                  <c:v>153768</c:v>
                </c:pt>
                <c:pt idx="28">
                  <c:v>177698</c:v>
                </c:pt>
                <c:pt idx="29">
                  <c:v>165184</c:v>
                </c:pt>
                <c:pt idx="30">
                  <c:v>222922</c:v>
                </c:pt>
                <c:pt idx="31">
                  <c:v>307086</c:v>
                </c:pt>
                <c:pt idx="32">
                  <c:v>297261</c:v>
                </c:pt>
                <c:pt idx="33">
                  <c:v>315127</c:v>
                </c:pt>
                <c:pt idx="34">
                  <c:v>317733</c:v>
                </c:pt>
                <c:pt idx="35">
                  <c:v>266169</c:v>
                </c:pt>
              </c:numCache>
            </c:numRef>
          </c:val>
          <c:smooth val="0"/>
          <c:extLst xmlns:c16r2="http://schemas.microsoft.com/office/drawing/2015/06/chart">
            <c:ext xmlns:c16="http://schemas.microsoft.com/office/drawing/2014/chart" uri="{C3380CC4-5D6E-409C-BE32-E72D297353CC}">
              <c16:uniqueId val="{00000001-E700-4BEA-BAE8-1052CCFDCD55}"/>
            </c:ext>
          </c:extLst>
        </c:ser>
        <c:ser>
          <c:idx val="2"/>
          <c:order val="2"/>
          <c:spPr>
            <a:ln>
              <a:solidFill>
                <a:schemeClr val="accent3"/>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Sheet1!$D$8:$D$43</c:f>
              <c:numCache>
                <c:formatCode>0</c:formatCode>
                <c:ptCount val="36"/>
                <c:pt idx="0">
                  <c:v>220913</c:v>
                </c:pt>
                <c:pt idx="1">
                  <c:v>233896</c:v>
                </c:pt>
                <c:pt idx="2">
                  <c:v>212441</c:v>
                </c:pt>
                <c:pt idx="3">
                  <c:v>200593</c:v>
                </c:pt>
                <c:pt idx="4">
                  <c:v>217998</c:v>
                </c:pt>
                <c:pt idx="5">
                  <c:v>213222</c:v>
                </c:pt>
                <c:pt idx="6">
                  <c:v>217426</c:v>
                </c:pt>
                <c:pt idx="7">
                  <c:v>252853</c:v>
                </c:pt>
                <c:pt idx="8">
                  <c:v>319109</c:v>
                </c:pt>
                <c:pt idx="9">
                  <c:v>363546</c:v>
                </c:pt>
                <c:pt idx="10">
                  <c:v>392743</c:v>
                </c:pt>
                <c:pt idx="11">
                  <c:v>421588</c:v>
                </c:pt>
                <c:pt idx="12">
                  <c:v>447215</c:v>
                </c:pt>
                <c:pt idx="13">
                  <c:v>465539</c:v>
                </c:pt>
                <c:pt idx="14">
                  <c:v>512207</c:v>
                </c:pt>
                <c:pt idx="15">
                  <c:v>583021</c:v>
                </c:pt>
                <c:pt idx="16">
                  <c:v>622662</c:v>
                </c:pt>
                <c:pt idx="17">
                  <c:v>687711</c:v>
                </c:pt>
                <c:pt idx="18">
                  <c:v>680522</c:v>
                </c:pt>
                <c:pt idx="19">
                  <c:v>690792</c:v>
                </c:pt>
                <c:pt idx="20">
                  <c:v>772147</c:v>
                </c:pt>
                <c:pt idx="21">
                  <c:v>731026</c:v>
                </c:pt>
                <c:pt idx="22">
                  <c:v>693255</c:v>
                </c:pt>
                <c:pt idx="23">
                  <c:v>723792</c:v>
                </c:pt>
                <c:pt idx="24">
                  <c:v>816546</c:v>
                </c:pt>
                <c:pt idx="25">
                  <c:v>904379</c:v>
                </c:pt>
                <c:pt idx="26">
                  <c:v>1037080</c:v>
                </c:pt>
                <c:pt idx="27">
                  <c:v>1162690</c:v>
                </c:pt>
                <c:pt idx="28">
                  <c:v>1300120</c:v>
                </c:pt>
                <c:pt idx="29">
                  <c:v>1056910</c:v>
                </c:pt>
                <c:pt idx="30">
                  <c:v>1277490</c:v>
                </c:pt>
                <c:pt idx="31">
                  <c:v>1482480</c:v>
                </c:pt>
                <c:pt idx="32">
                  <c:v>1545800</c:v>
                </c:pt>
                <c:pt idx="33">
                  <c:v>1578430</c:v>
                </c:pt>
                <c:pt idx="34">
                  <c:v>1620480</c:v>
                </c:pt>
                <c:pt idx="35">
                  <c:v>1504570</c:v>
                </c:pt>
              </c:numCache>
            </c:numRef>
          </c:val>
          <c:smooth val="0"/>
          <c:extLst xmlns:c16r2="http://schemas.microsoft.com/office/drawing/2015/06/chart">
            <c:ext xmlns:c16="http://schemas.microsoft.com/office/drawing/2014/chart" uri="{C3380CC4-5D6E-409C-BE32-E72D297353CC}">
              <c16:uniqueId val="{00000002-E700-4BEA-BAE8-1052CCFDCD55}"/>
            </c:ext>
          </c:extLst>
        </c:ser>
        <c:ser>
          <c:idx val="3"/>
          <c:order val="3"/>
          <c:spPr>
            <a:ln>
              <a:solidFill>
                <a:schemeClr val="accent4"/>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Sheet1!$E$8:$E$43</c:f>
              <c:numCache>
                <c:formatCode>0</c:formatCode>
                <c:ptCount val="36"/>
                <c:pt idx="0">
                  <c:v>130442</c:v>
                </c:pt>
                <c:pt idx="1">
                  <c:v>151515</c:v>
                </c:pt>
                <c:pt idx="2">
                  <c:v>138448</c:v>
                </c:pt>
                <c:pt idx="3">
                  <c:v>146983</c:v>
                </c:pt>
                <c:pt idx="4">
                  <c:v>169790</c:v>
                </c:pt>
                <c:pt idx="5">
                  <c:v>177233</c:v>
                </c:pt>
                <c:pt idx="6">
                  <c:v>210787</c:v>
                </c:pt>
                <c:pt idx="7">
                  <c:v>231367</c:v>
                </c:pt>
                <c:pt idx="8">
                  <c:v>265018</c:v>
                </c:pt>
                <c:pt idx="9">
                  <c:v>274655</c:v>
                </c:pt>
                <c:pt idx="10">
                  <c:v>287796</c:v>
                </c:pt>
                <c:pt idx="11">
                  <c:v>314967</c:v>
                </c:pt>
                <c:pt idx="12">
                  <c:v>339944</c:v>
                </c:pt>
                <c:pt idx="13">
                  <c:v>362794</c:v>
                </c:pt>
                <c:pt idx="14">
                  <c:v>395286</c:v>
                </c:pt>
                <c:pt idx="15">
                  <c:v>443256</c:v>
                </c:pt>
                <c:pt idx="16">
                  <c:v>411565</c:v>
                </c:pt>
                <c:pt idx="17">
                  <c:v>421466</c:v>
                </c:pt>
                <c:pt idx="18">
                  <c:v>388040</c:v>
                </c:pt>
                <c:pt idx="19">
                  <c:v>419456</c:v>
                </c:pt>
                <c:pt idx="20">
                  <c:v>478363</c:v>
                </c:pt>
                <c:pt idx="21">
                  <c:v>403524</c:v>
                </c:pt>
                <c:pt idx="22">
                  <c:v>416797</c:v>
                </c:pt>
                <c:pt idx="23">
                  <c:v>471916</c:v>
                </c:pt>
                <c:pt idx="24">
                  <c:v>565822</c:v>
                </c:pt>
                <c:pt idx="25">
                  <c:v>594896</c:v>
                </c:pt>
                <c:pt idx="26">
                  <c:v>646798</c:v>
                </c:pt>
                <c:pt idx="27">
                  <c:v>714267</c:v>
                </c:pt>
                <c:pt idx="28">
                  <c:v>782049</c:v>
                </c:pt>
                <c:pt idx="29">
                  <c:v>580719</c:v>
                </c:pt>
                <c:pt idx="30">
                  <c:v>769773</c:v>
                </c:pt>
                <c:pt idx="31">
                  <c:v>822564</c:v>
                </c:pt>
                <c:pt idx="32">
                  <c:v>798620</c:v>
                </c:pt>
                <c:pt idx="33">
                  <c:v>714613</c:v>
                </c:pt>
                <c:pt idx="34">
                  <c:v>690213</c:v>
                </c:pt>
                <c:pt idx="35">
                  <c:v>624801</c:v>
                </c:pt>
              </c:numCache>
            </c:numRef>
          </c:val>
          <c:smooth val="0"/>
          <c:extLst xmlns:c16r2="http://schemas.microsoft.com/office/drawing/2015/06/chart">
            <c:ext xmlns:c16="http://schemas.microsoft.com/office/drawing/2014/chart" uri="{C3380CC4-5D6E-409C-BE32-E72D297353CC}">
              <c16:uniqueId val="{00000003-E700-4BEA-BAE8-1052CCFDCD55}"/>
            </c:ext>
          </c:extLst>
        </c:ser>
        <c:ser>
          <c:idx val="4"/>
          <c:order val="4"/>
          <c:spPr>
            <a:ln>
              <a:solidFill>
                <a:schemeClr val="accent6"/>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Sheet1!$F$8:$F$43</c:f>
              <c:numCache>
                <c:formatCode>0.0</c:formatCode>
                <c:ptCount val="36"/>
                <c:pt idx="0">
                  <c:v>17439.3</c:v>
                </c:pt>
                <c:pt idx="1">
                  <c:v>21270.5</c:v>
                </c:pt>
                <c:pt idx="2">
                  <c:v>21827.1</c:v>
                </c:pt>
                <c:pt idx="3">
                  <c:v>24459.3</c:v>
                </c:pt>
                <c:pt idx="4">
                  <c:v>29259.3</c:v>
                </c:pt>
                <c:pt idx="5">
                  <c:v>30291.1</c:v>
                </c:pt>
                <c:pt idx="6">
                  <c:v>34799</c:v>
                </c:pt>
                <c:pt idx="7">
                  <c:v>47315.5</c:v>
                </c:pt>
                <c:pt idx="8">
                  <c:v>60704.4</c:v>
                </c:pt>
                <c:pt idx="9">
                  <c:v>60526.400000000001</c:v>
                </c:pt>
                <c:pt idx="10">
                  <c:v>67813.899999999994</c:v>
                </c:pt>
                <c:pt idx="11">
                  <c:v>72369.8</c:v>
                </c:pt>
                <c:pt idx="12">
                  <c:v>77326.100000000006</c:v>
                </c:pt>
                <c:pt idx="13">
                  <c:v>85816</c:v>
                </c:pt>
                <c:pt idx="14">
                  <c:v>101362</c:v>
                </c:pt>
                <c:pt idx="15">
                  <c:v>131343</c:v>
                </c:pt>
                <c:pt idx="16">
                  <c:v>137699</c:v>
                </c:pt>
                <c:pt idx="17">
                  <c:v>144120</c:v>
                </c:pt>
                <c:pt idx="18">
                  <c:v>132837</c:v>
                </c:pt>
                <c:pt idx="19">
                  <c:v>143918</c:v>
                </c:pt>
                <c:pt idx="20">
                  <c:v>172268</c:v>
                </c:pt>
                <c:pt idx="21">
                  <c:v>150439</c:v>
                </c:pt>
                <c:pt idx="22">
                  <c:v>162322</c:v>
                </c:pt>
                <c:pt idx="23">
                  <c:v>193729</c:v>
                </c:pt>
                <c:pt idx="24">
                  <c:v>253754</c:v>
                </c:pt>
                <c:pt idx="25">
                  <c:v>284343</c:v>
                </c:pt>
                <c:pt idx="26">
                  <c:v>325360</c:v>
                </c:pt>
                <c:pt idx="27">
                  <c:v>371453</c:v>
                </c:pt>
                <c:pt idx="28">
                  <c:v>421998</c:v>
                </c:pt>
                <c:pt idx="29">
                  <c:v>363528</c:v>
                </c:pt>
                <c:pt idx="30">
                  <c:v>466377</c:v>
                </c:pt>
                <c:pt idx="31">
                  <c:v>555400</c:v>
                </c:pt>
                <c:pt idx="32">
                  <c:v>547861</c:v>
                </c:pt>
                <c:pt idx="33">
                  <c:v>559625</c:v>
                </c:pt>
                <c:pt idx="34">
                  <c:v>572651</c:v>
                </c:pt>
                <c:pt idx="35">
                  <c:v>526744</c:v>
                </c:pt>
              </c:numCache>
            </c:numRef>
          </c:val>
          <c:smooth val="0"/>
          <c:extLst xmlns:c16r2="http://schemas.microsoft.com/office/drawing/2015/06/chart">
            <c:ext xmlns:c16="http://schemas.microsoft.com/office/drawing/2014/chart" uri="{C3380CC4-5D6E-409C-BE32-E72D297353CC}">
              <c16:uniqueId val="{00000004-E700-4BEA-BAE8-1052CCFDCD55}"/>
            </c:ext>
          </c:extLst>
        </c:ser>
        <c:ser>
          <c:idx val="5"/>
          <c:order val="5"/>
          <c:spPr>
            <a:ln>
              <a:solidFill>
                <a:schemeClr val="tx1"/>
              </a:solidFill>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Sheet1!$G$8:$G$43</c:f>
              <c:numCache>
                <c:formatCode>0</c:formatCode>
                <c:ptCount val="36"/>
                <c:pt idx="0">
                  <c:v>192809</c:v>
                </c:pt>
                <c:pt idx="1">
                  <c:v>176045</c:v>
                </c:pt>
                <c:pt idx="2">
                  <c:v>176395</c:v>
                </c:pt>
                <c:pt idx="3">
                  <c:v>169401</c:v>
                </c:pt>
                <c:pt idx="4">
                  <c:v>171688</c:v>
                </c:pt>
                <c:pt idx="5">
                  <c:v>183882</c:v>
                </c:pt>
                <c:pt idx="6">
                  <c:v>243264</c:v>
                </c:pt>
                <c:pt idx="7">
                  <c:v>293852</c:v>
                </c:pt>
                <c:pt idx="8">
                  <c:v>323220</c:v>
                </c:pt>
                <c:pt idx="9">
                  <c:v>341000</c:v>
                </c:pt>
                <c:pt idx="10">
                  <c:v>408874</c:v>
                </c:pt>
                <c:pt idx="11">
                  <c:v>402923</c:v>
                </c:pt>
                <c:pt idx="12">
                  <c:v>425054</c:v>
                </c:pt>
                <c:pt idx="13">
                  <c:v>364066</c:v>
                </c:pt>
                <c:pt idx="14">
                  <c:v>421166</c:v>
                </c:pt>
                <c:pt idx="15">
                  <c:v>508699</c:v>
                </c:pt>
                <c:pt idx="16">
                  <c:v>512377</c:v>
                </c:pt>
                <c:pt idx="17">
                  <c:v>511491</c:v>
                </c:pt>
                <c:pt idx="18">
                  <c:v>540766</c:v>
                </c:pt>
                <c:pt idx="19">
                  <c:v>535560</c:v>
                </c:pt>
                <c:pt idx="20">
                  <c:v>548894</c:v>
                </c:pt>
                <c:pt idx="21">
                  <c:v>570455</c:v>
                </c:pt>
                <c:pt idx="22">
                  <c:v>613059</c:v>
                </c:pt>
                <c:pt idx="23">
                  <c:v>742177</c:v>
                </c:pt>
                <c:pt idx="24">
                  <c:v>911820</c:v>
                </c:pt>
                <c:pt idx="25">
                  <c:v>970003</c:v>
                </c:pt>
                <c:pt idx="26">
                  <c:v>1108900</c:v>
                </c:pt>
                <c:pt idx="27">
                  <c:v>1322190</c:v>
                </c:pt>
                <c:pt idx="28">
                  <c:v>1449260</c:v>
                </c:pt>
                <c:pt idx="29">
                  <c:v>1120610</c:v>
                </c:pt>
                <c:pt idx="30">
                  <c:v>1258400</c:v>
                </c:pt>
                <c:pt idx="31">
                  <c:v>1474030</c:v>
                </c:pt>
                <c:pt idx="32">
                  <c:v>1401660</c:v>
                </c:pt>
                <c:pt idx="33">
                  <c:v>1444880</c:v>
                </c:pt>
                <c:pt idx="34">
                  <c:v>1494160</c:v>
                </c:pt>
                <c:pt idx="35">
                  <c:v>1328940</c:v>
                </c:pt>
              </c:numCache>
            </c:numRef>
          </c:val>
          <c:smooth val="0"/>
          <c:extLst xmlns:c16r2="http://schemas.microsoft.com/office/drawing/2015/06/chart">
            <c:ext xmlns:c16="http://schemas.microsoft.com/office/drawing/2014/chart" uri="{C3380CC4-5D6E-409C-BE32-E72D297353CC}">
              <c16:uniqueId val="{00000005-E700-4BEA-BAE8-1052CCFDCD55}"/>
            </c:ext>
          </c:extLst>
        </c:ser>
        <c:ser>
          <c:idx val="6"/>
          <c:order val="6"/>
          <c:spPr>
            <a:ln>
              <a:solidFill>
                <a:schemeClr val="accent2"/>
              </a:solidFill>
              <a:prstDash val="sysDash"/>
            </a:ln>
          </c:spPr>
          <c:marker>
            <c:symbol val="none"/>
          </c:marker>
          <c:cat>
            <c:strRef>
              <c:f>Sheet1!$A$8:$A$43</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Sheet1!$O$8:$O$43</c:f>
              <c:numCache>
                <c:formatCode>0.0</c:formatCode>
                <c:ptCount val="36"/>
                <c:pt idx="0">
                  <c:v>18139.2</c:v>
                </c:pt>
                <c:pt idx="1">
                  <c:v>21473.599999999984</c:v>
                </c:pt>
                <c:pt idx="2">
                  <c:v>21863.1</c:v>
                </c:pt>
                <c:pt idx="3">
                  <c:v>22093.4</c:v>
                </c:pt>
                <c:pt idx="4">
                  <c:v>24821.7</c:v>
                </c:pt>
                <c:pt idx="5">
                  <c:v>27328.400000000001</c:v>
                </c:pt>
                <c:pt idx="6">
                  <c:v>31367.3</c:v>
                </c:pt>
                <c:pt idx="7">
                  <c:v>39462</c:v>
                </c:pt>
                <c:pt idx="8">
                  <c:v>47660</c:v>
                </c:pt>
                <c:pt idx="9">
                  <c:v>52907.9</c:v>
                </c:pt>
                <c:pt idx="10">
                  <c:v>62755.9</c:v>
                </c:pt>
                <c:pt idx="11">
                  <c:v>71962.5</c:v>
                </c:pt>
                <c:pt idx="12">
                  <c:v>85616.9</c:v>
                </c:pt>
                <c:pt idx="13">
                  <c:v>91690.7</c:v>
                </c:pt>
                <c:pt idx="14">
                  <c:v>120864</c:v>
                </c:pt>
                <c:pt idx="15">
                  <c:v>148957</c:v>
                </c:pt>
                <c:pt idx="16">
                  <c:v>151163</c:v>
                </c:pt>
                <c:pt idx="17">
                  <c:v>182923</c:v>
                </c:pt>
                <c:pt idx="18">
                  <c:v>183749</c:v>
                </c:pt>
                <c:pt idx="19">
                  <c:v>194936</c:v>
                </c:pt>
                <c:pt idx="20">
                  <c:v>249212</c:v>
                </c:pt>
                <c:pt idx="21">
                  <c:v>266713</c:v>
                </c:pt>
                <c:pt idx="22" formatCode="General">
                  <c:v>303134.87320398015</c:v>
                </c:pt>
                <c:pt idx="23" formatCode="General">
                  <c:v>344530.45540484699</c:v>
                </c:pt>
                <c:pt idx="24" formatCode="General">
                  <c:v>391578.94783552986</c:v>
                </c:pt>
                <c:pt idx="25" formatCode="General">
                  <c:v>445052.30229299382</c:v>
                </c:pt>
                <c:pt idx="26" formatCode="General">
                  <c:v>505827.88699735655</c:v>
                </c:pt>
                <c:pt idx="27" formatCode="General">
                  <c:v>574902.88207916636</c:v>
                </c:pt>
                <c:pt idx="28" formatCode="General">
                  <c:v>653410.64088991133</c:v>
                </c:pt>
                <c:pt idx="29" formatCode="General">
                  <c:v>742639.28558523348</c:v>
                </c:pt>
                <c:pt idx="30" formatCode="General">
                  <c:v>844052.84208933951</c:v>
                </c:pt>
                <c:pt idx="31" formatCode="General">
                  <c:v>959315.26121415407</c:v>
                </c:pt>
                <c:pt idx="32" formatCode="General">
                  <c:v>1090317.7200616221</c:v>
                </c:pt>
                <c:pt idx="33" formatCode="General">
                  <c:v>1239209.65165902</c:v>
                </c:pt>
                <c:pt idx="34" formatCode="General">
                  <c:v>1408434.0119484439</c:v>
                </c:pt>
                <c:pt idx="35" formatCode="General">
                  <c:v>1600767.3627763332</c:v>
                </c:pt>
              </c:numCache>
            </c:numRef>
          </c:val>
          <c:smooth val="0"/>
          <c:extLst xmlns:c16r2="http://schemas.microsoft.com/office/drawing/2015/06/chart">
            <c:ext xmlns:c16="http://schemas.microsoft.com/office/drawing/2014/chart" uri="{C3380CC4-5D6E-409C-BE32-E72D297353CC}">
              <c16:uniqueId val="{00000006-E700-4BEA-BAE8-1052CCFDCD55}"/>
            </c:ext>
          </c:extLst>
        </c:ser>
        <c:dLbls>
          <c:showLegendKey val="0"/>
          <c:showVal val="0"/>
          <c:showCatName val="0"/>
          <c:showSerName val="0"/>
          <c:showPercent val="0"/>
          <c:showBubbleSize val="0"/>
        </c:dLbls>
        <c:marker val="1"/>
        <c:smooth val="0"/>
        <c:axId val="58169600"/>
        <c:axId val="58179584"/>
      </c:lineChart>
      <c:catAx>
        <c:axId val="58169600"/>
        <c:scaling>
          <c:orientation val="minMax"/>
        </c:scaling>
        <c:delete val="0"/>
        <c:axPos val="b"/>
        <c:numFmt formatCode="General" sourceLinked="0"/>
        <c:majorTickMark val="out"/>
        <c:minorTickMark val="none"/>
        <c:tickLblPos val="nextTo"/>
        <c:crossAx val="58179584"/>
        <c:crosses val="autoZero"/>
        <c:auto val="1"/>
        <c:lblAlgn val="ctr"/>
        <c:lblOffset val="100"/>
        <c:noMultiLvlLbl val="0"/>
      </c:catAx>
      <c:valAx>
        <c:axId val="58179584"/>
        <c:scaling>
          <c:orientation val="minMax"/>
        </c:scaling>
        <c:delete val="0"/>
        <c:axPos val="l"/>
        <c:numFmt formatCode="0.0" sourceLinked="1"/>
        <c:majorTickMark val="out"/>
        <c:minorTickMark val="none"/>
        <c:tickLblPos val="nextTo"/>
        <c:crossAx val="58169600"/>
        <c:crosses val="autoZero"/>
        <c:crossBetween val="between"/>
        <c:dispUnits>
          <c:builtInUnit val="millions"/>
          <c:dispUnitsLbl>
            <c:layout/>
            <c:tx>
              <c:rich>
                <a:bodyPr/>
                <a:lstStyle/>
                <a:p>
                  <a:pPr>
                    <a:defRPr/>
                  </a:pPr>
                  <a:r>
                    <a:rPr lang="en-US"/>
                    <a:t>Trillion US$</a:t>
                  </a:r>
                </a:p>
              </c:rich>
            </c:tx>
          </c:dispUnitsLbl>
        </c:dispUnits>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Total exports of intermediate goods in value</a:t>
            </a:r>
            <a:endParaRPr lang="ja-JP" dirty="0"/>
          </a:p>
        </c:rich>
      </c:tx>
      <c:layout>
        <c:manualLayout>
          <c:xMode val="edge"/>
          <c:yMode val="edge"/>
          <c:x val="9.7595255653883967E-2"/>
          <c:y val="3.8443732193732191E-2"/>
        </c:manualLayout>
      </c:layout>
      <c:overlay val="0"/>
      <c:spPr>
        <a:noFill/>
        <a:ln>
          <a:noFill/>
        </a:ln>
        <a:effectLst/>
      </c:spPr>
    </c:title>
    <c:autoTitleDeleted val="0"/>
    <c:plotArea>
      <c:layout>
        <c:manualLayout>
          <c:layoutTarget val="inner"/>
          <c:xMode val="edge"/>
          <c:yMode val="edge"/>
          <c:x val="0.10548500491642084"/>
          <c:y val="0.15282995014245015"/>
          <c:w val="0.80340191740412981"/>
          <c:h val="0.74979932336182331"/>
        </c:manualLayout>
      </c:layout>
      <c:lineChart>
        <c:grouping val="standard"/>
        <c:varyColors val="0"/>
        <c:ser>
          <c:idx val="0"/>
          <c:order val="0"/>
          <c:tx>
            <c:strRef>
              <c:f>'[WITS-World_graph.xlsx]Sheet2'!$A$2</c:f>
              <c:strCache>
                <c:ptCount val="1"/>
                <c:pt idx="0">
                  <c:v>World</c:v>
                </c:pt>
              </c:strCache>
            </c:strRef>
          </c:tx>
          <c:spPr>
            <a:ln w="28575" cap="rnd">
              <a:solidFill>
                <a:schemeClr val="accent1"/>
              </a:solidFill>
              <a:round/>
            </a:ln>
            <a:effectLst/>
          </c:spPr>
          <c:marker>
            <c:symbol val="none"/>
          </c:marker>
          <c:cat>
            <c:strRef>
              <c:f>'[WITS-World_graph.xlsx]Sheet2'!$C$1:$Y$1</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'[WITS-World_graph.xlsx]Sheet2'!$C$2:$Y$2</c:f>
              <c:numCache>
                <c:formatCode>General</c:formatCode>
                <c:ptCount val="23"/>
                <c:pt idx="0">
                  <c:v>536719554.67699748</c:v>
                </c:pt>
                <c:pt idx="1">
                  <c:v>605787662.43198955</c:v>
                </c:pt>
                <c:pt idx="2">
                  <c:v>819631949.31899774</c:v>
                </c:pt>
                <c:pt idx="3">
                  <c:v>1078016296.5920115</c:v>
                </c:pt>
                <c:pt idx="4">
                  <c:v>1102113839.4450014</c:v>
                </c:pt>
                <c:pt idx="5">
                  <c:v>1158578859.0150158</c:v>
                </c:pt>
                <c:pt idx="6">
                  <c:v>1136794993.0450103</c:v>
                </c:pt>
                <c:pt idx="7">
                  <c:v>1115301664.4820089</c:v>
                </c:pt>
                <c:pt idx="8">
                  <c:v>1372836656.7800074</c:v>
                </c:pt>
                <c:pt idx="9">
                  <c:v>1339455037.5469875</c:v>
                </c:pt>
                <c:pt idx="10">
                  <c:v>1416754435.5309591</c:v>
                </c:pt>
                <c:pt idx="11">
                  <c:v>1661857892.2099848</c:v>
                </c:pt>
                <c:pt idx="12">
                  <c:v>2070748184.7469845</c:v>
                </c:pt>
                <c:pt idx="13">
                  <c:v>2325849480.4709625</c:v>
                </c:pt>
                <c:pt idx="14">
                  <c:v>2703718366.8449631</c:v>
                </c:pt>
                <c:pt idx="15">
                  <c:v>3194387057.0889969</c:v>
                </c:pt>
                <c:pt idx="16">
                  <c:v>3603450330.9940333</c:v>
                </c:pt>
                <c:pt idx="17">
                  <c:v>2743689908.0500393</c:v>
                </c:pt>
                <c:pt idx="18">
                  <c:v>3409449695.8990102</c:v>
                </c:pt>
                <c:pt idx="19">
                  <c:v>4177321481.2859902</c:v>
                </c:pt>
                <c:pt idx="20">
                  <c:v>4175721752.9109731</c:v>
                </c:pt>
                <c:pt idx="21">
                  <c:v>4393440481.6889963</c:v>
                </c:pt>
                <c:pt idx="22">
                  <c:v>4227475414.9800258</c:v>
                </c:pt>
              </c:numCache>
            </c:numRef>
          </c:val>
          <c:smooth val="0"/>
          <c:extLst xmlns:c16r2="http://schemas.microsoft.com/office/drawing/2015/06/chart">
            <c:ext xmlns:c16="http://schemas.microsoft.com/office/drawing/2014/chart" uri="{C3380CC4-5D6E-409C-BE32-E72D297353CC}">
              <c16:uniqueId val="{00000000-5412-4839-AE20-2FA4049356D0}"/>
            </c:ext>
          </c:extLst>
        </c:ser>
        <c:dLbls>
          <c:showLegendKey val="0"/>
          <c:showVal val="0"/>
          <c:showCatName val="0"/>
          <c:showSerName val="0"/>
          <c:showPercent val="0"/>
          <c:showBubbleSize val="0"/>
        </c:dLbls>
        <c:marker val="1"/>
        <c:smooth val="0"/>
        <c:axId val="58510720"/>
        <c:axId val="58512512"/>
      </c:lineChart>
      <c:lineChart>
        <c:grouping val="standard"/>
        <c:varyColors val="0"/>
        <c:ser>
          <c:idx val="1"/>
          <c:order val="1"/>
          <c:tx>
            <c:strRef>
              <c:f>'[WITS-World_graph.xlsx]Sheet2'!$A$3</c:f>
              <c:strCache>
                <c:ptCount val="1"/>
                <c:pt idx="0">
                  <c:v>China</c:v>
                </c:pt>
              </c:strCache>
            </c:strRef>
          </c:tx>
          <c:spPr>
            <a:ln w="28575" cap="rnd">
              <a:solidFill>
                <a:schemeClr val="accent2"/>
              </a:solidFill>
              <a:round/>
            </a:ln>
            <a:effectLst/>
          </c:spPr>
          <c:marker>
            <c:symbol val="none"/>
          </c:marker>
          <c:cat>
            <c:strRef>
              <c:f>'[WITS-World_graph.xlsx]Sheet2'!$C$1:$Y$1</c:f>
              <c:strCach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strCache>
            </c:strRef>
          </c:cat>
          <c:val>
            <c:numRef>
              <c:f>'[WITS-World_graph.xlsx]Sheet2'!$C$3:$Y$3</c:f>
              <c:numCache>
                <c:formatCode>General</c:formatCode>
                <c:ptCount val="23"/>
                <c:pt idx="0">
                  <c:v>16776462.212999977</c:v>
                </c:pt>
                <c:pt idx="1">
                  <c:v>16991817.46400002</c:v>
                </c:pt>
                <c:pt idx="2">
                  <c:v>24391447.32799999</c:v>
                </c:pt>
                <c:pt idx="3">
                  <c:v>34307276.946000017</c:v>
                </c:pt>
                <c:pt idx="4">
                  <c:v>30446331.818999961</c:v>
                </c:pt>
                <c:pt idx="5">
                  <c:v>36572652.175000049</c:v>
                </c:pt>
                <c:pt idx="6">
                  <c:v>33901345.767000012</c:v>
                </c:pt>
                <c:pt idx="7">
                  <c:v>33755309.302999958</c:v>
                </c:pt>
                <c:pt idx="8">
                  <c:v>42704040.768999957</c:v>
                </c:pt>
                <c:pt idx="9">
                  <c:v>43872639.296999946</c:v>
                </c:pt>
                <c:pt idx="10">
                  <c:v>51285183.489000052</c:v>
                </c:pt>
                <c:pt idx="11">
                  <c:v>66537167.279999949</c:v>
                </c:pt>
                <c:pt idx="12">
                  <c:v>97253481.799000189</c:v>
                </c:pt>
                <c:pt idx="13">
                  <c:v>122422831.5480001</c:v>
                </c:pt>
                <c:pt idx="14">
                  <c:v>164076650.06999996</c:v>
                </c:pt>
                <c:pt idx="15">
                  <c:v>213742831.13500014</c:v>
                </c:pt>
                <c:pt idx="16">
                  <c:v>267016393.57499996</c:v>
                </c:pt>
                <c:pt idx="17">
                  <c:v>175962738.80499968</c:v>
                </c:pt>
                <c:pt idx="18">
                  <c:v>245492157.03599936</c:v>
                </c:pt>
                <c:pt idx="19">
                  <c:v>320098698.1839993</c:v>
                </c:pt>
                <c:pt idx="20">
                  <c:v>325310003.28999949</c:v>
                </c:pt>
                <c:pt idx="21">
                  <c:v>347173421.64799976</c:v>
                </c:pt>
                <c:pt idx="22">
                  <c:v>382901352.50499958</c:v>
                </c:pt>
              </c:numCache>
            </c:numRef>
          </c:val>
          <c:smooth val="0"/>
          <c:extLst xmlns:c16r2="http://schemas.microsoft.com/office/drawing/2015/06/chart">
            <c:ext xmlns:c16="http://schemas.microsoft.com/office/drawing/2014/chart" uri="{C3380CC4-5D6E-409C-BE32-E72D297353CC}">
              <c16:uniqueId val="{00000001-5412-4839-AE20-2FA4049356D0}"/>
            </c:ext>
          </c:extLst>
        </c:ser>
        <c:dLbls>
          <c:showLegendKey val="0"/>
          <c:showVal val="0"/>
          <c:showCatName val="0"/>
          <c:showSerName val="0"/>
          <c:showPercent val="0"/>
          <c:showBubbleSize val="0"/>
        </c:dLbls>
        <c:marker val="1"/>
        <c:smooth val="0"/>
        <c:axId val="58517376"/>
        <c:axId val="58514816"/>
      </c:lineChart>
      <c:catAx>
        <c:axId val="58510720"/>
        <c:scaling>
          <c:orientation val="minMax"/>
        </c:scaling>
        <c:delete val="0"/>
        <c:axPos val="b"/>
        <c:numFmt formatCode="General" sourceLinked="1"/>
        <c:majorTickMark val="out"/>
        <c:minorTickMark val="none"/>
        <c:tickLblPos val="nextTo"/>
        <c:spPr>
          <a:noFill/>
          <a:effectLst/>
        </c:spPr>
        <c:txPr>
          <a:bodyPr rot="-60000000" vert="horz"/>
          <a:lstStyle/>
          <a:p>
            <a:pPr>
              <a:defRPr/>
            </a:pPr>
            <a:endParaRPr lang="en-US"/>
          </a:p>
        </c:txPr>
        <c:crossAx val="58512512"/>
        <c:crosses val="autoZero"/>
        <c:auto val="1"/>
        <c:lblAlgn val="ctr"/>
        <c:lblOffset val="100"/>
        <c:tickLblSkip val="2"/>
        <c:noMultiLvlLbl val="0"/>
      </c:catAx>
      <c:valAx>
        <c:axId val="58512512"/>
        <c:scaling>
          <c:orientation val="minMax"/>
        </c:scaling>
        <c:delete val="0"/>
        <c:axPos val="l"/>
        <c:title>
          <c:tx>
            <c:rich>
              <a:bodyPr rot="0" vert="horz"/>
              <a:lstStyle/>
              <a:p>
                <a:pPr>
                  <a:defRPr/>
                </a:pPr>
                <a:r>
                  <a:rPr lang="en-US"/>
                  <a:t>World</a:t>
                </a:r>
                <a:endParaRPr lang="ja-JP"/>
              </a:p>
            </c:rich>
          </c:tx>
          <c:layout>
            <c:manualLayout>
              <c:xMode val="edge"/>
              <c:yMode val="edge"/>
              <c:x val="0.11442786069651742"/>
              <c:y val="0.14935361340701978"/>
            </c:manualLayout>
          </c:layout>
          <c:overlay val="0"/>
          <c:spPr>
            <a:noFill/>
            <a:ln>
              <a:noFill/>
            </a:ln>
            <a:effectLst/>
          </c:spPr>
        </c:title>
        <c:numFmt formatCode="General" sourceLinked="1"/>
        <c:majorTickMark val="out"/>
        <c:minorTickMark val="none"/>
        <c:tickLblPos val="nextTo"/>
        <c:spPr>
          <a:noFill/>
          <a:effectLst/>
        </c:spPr>
        <c:txPr>
          <a:bodyPr rot="-60000000" vert="horz"/>
          <a:lstStyle/>
          <a:p>
            <a:pPr>
              <a:defRPr/>
            </a:pPr>
            <a:endParaRPr lang="en-US"/>
          </a:p>
        </c:txPr>
        <c:crossAx val="58510720"/>
        <c:crosses val="autoZero"/>
        <c:crossBetween val="between"/>
        <c:majorUnit val="1000000000"/>
        <c:dispUnits>
          <c:builtInUnit val="billions"/>
          <c:dispUnitsLbl>
            <c:layout/>
            <c:tx>
              <c:rich>
                <a:bodyPr rot="-5400000" vert="horz"/>
                <a:lstStyle/>
                <a:p>
                  <a:pPr>
                    <a:defRPr/>
                  </a:pPr>
                  <a:r>
                    <a:rPr lang="en-US"/>
                    <a:t>Trillion US$</a:t>
                  </a:r>
                  <a:endParaRPr lang="ja-JP"/>
                </a:p>
              </c:rich>
            </c:tx>
            <c:spPr>
              <a:noFill/>
              <a:ln>
                <a:noFill/>
              </a:ln>
              <a:effectLst/>
            </c:spPr>
          </c:dispUnitsLbl>
        </c:dispUnits>
      </c:valAx>
      <c:valAx>
        <c:axId val="58514816"/>
        <c:scaling>
          <c:orientation val="minMax"/>
        </c:scaling>
        <c:delete val="0"/>
        <c:axPos val="r"/>
        <c:title>
          <c:tx>
            <c:rich>
              <a:bodyPr rot="0" vert="horz"/>
              <a:lstStyle/>
              <a:p>
                <a:pPr>
                  <a:defRPr/>
                </a:pPr>
                <a:r>
                  <a:rPr lang="en-US"/>
                  <a:t>China</a:t>
                </a:r>
                <a:endParaRPr lang="ja-JP"/>
              </a:p>
            </c:rich>
          </c:tx>
          <c:layout>
            <c:manualLayout>
              <c:xMode val="edge"/>
              <c:yMode val="edge"/>
              <c:x val="0.81810945273631841"/>
              <c:y val="0.15349440015650218"/>
            </c:manualLayout>
          </c:layout>
          <c:overlay val="0"/>
          <c:spPr>
            <a:noFill/>
            <a:ln>
              <a:noFill/>
            </a:ln>
            <a:effectLst/>
          </c:spPr>
        </c:title>
        <c:numFmt formatCode="General" sourceLinked="1"/>
        <c:majorTickMark val="out"/>
        <c:minorTickMark val="none"/>
        <c:tickLblPos val="nextTo"/>
        <c:spPr>
          <a:noFill/>
          <a:effectLst/>
        </c:spPr>
        <c:txPr>
          <a:bodyPr rot="-60000000" vert="horz"/>
          <a:lstStyle/>
          <a:p>
            <a:pPr>
              <a:defRPr/>
            </a:pPr>
            <a:endParaRPr lang="en-US"/>
          </a:p>
        </c:txPr>
        <c:crossAx val="58517376"/>
        <c:crosses val="max"/>
        <c:crossBetween val="between"/>
        <c:majorUnit val="100000000"/>
        <c:dispUnits>
          <c:builtInUnit val="hundredMillions"/>
          <c:dispUnitsLbl>
            <c:layout/>
            <c:tx>
              <c:rich>
                <a:bodyPr rot="-5400000" vert="horz"/>
                <a:lstStyle/>
                <a:p>
                  <a:pPr>
                    <a:defRPr b="1"/>
                  </a:pPr>
                  <a:r>
                    <a:rPr lang="en-US" b="1" dirty="0"/>
                    <a:t>100 billion US$</a:t>
                  </a:r>
                </a:p>
              </c:rich>
            </c:tx>
            <c:spPr>
              <a:noFill/>
              <a:ln>
                <a:noFill/>
              </a:ln>
              <a:effectLst/>
            </c:spPr>
          </c:dispUnitsLbl>
        </c:dispUnits>
      </c:valAx>
      <c:catAx>
        <c:axId val="58517376"/>
        <c:scaling>
          <c:orientation val="minMax"/>
        </c:scaling>
        <c:delete val="1"/>
        <c:axPos val="b"/>
        <c:numFmt formatCode="General" sourceLinked="1"/>
        <c:majorTickMark val="out"/>
        <c:minorTickMark val="none"/>
        <c:tickLblPos val="nextTo"/>
        <c:crossAx val="58514816"/>
        <c:crosses val="autoZero"/>
        <c:auto val="1"/>
        <c:lblAlgn val="ctr"/>
        <c:lblOffset val="100"/>
        <c:noMultiLvlLbl val="0"/>
      </c:catAx>
      <c:spPr>
        <a:noFill/>
        <a:ln>
          <a:noFill/>
        </a:ln>
        <a:effectLst/>
      </c:spPr>
    </c:plotArea>
    <c:plotVisOnly val="1"/>
    <c:dispBlanksAs val="gap"/>
    <c:showDLblsOverMax val="0"/>
  </c:chart>
  <c:spPr>
    <a:solidFill>
      <a:schemeClr val="bg1"/>
    </a:solidFill>
    <a:ln w="0" cap="flat" cmpd="sng" algn="ctr">
      <a:noFill/>
      <a:round/>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0.85444</cdr:x>
      <cdr:y>0.78126</cdr:y>
    </cdr:from>
    <cdr:to>
      <cdr:x>0.93493</cdr:x>
      <cdr:y>0.8473</cdr:y>
    </cdr:to>
    <cdr:sp macro="" textlink="">
      <cdr:nvSpPr>
        <cdr:cNvPr id="6" name="TextBox 1"/>
        <cdr:cNvSpPr txBox="1"/>
      </cdr:nvSpPr>
      <cdr:spPr>
        <a:xfrm xmlns:a="http://schemas.openxmlformats.org/drawingml/2006/main">
          <a:off x="7031699" y="4369402"/>
          <a:ext cx="662361"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chemeClr val="accent1"/>
              </a:solidFill>
            </a:rPr>
            <a:t>India</a:t>
          </a:r>
        </a:p>
      </cdr:txBody>
    </cdr:sp>
  </cdr:relSizeAnchor>
  <cdr:relSizeAnchor xmlns:cdr="http://schemas.openxmlformats.org/drawingml/2006/chartDrawing">
    <cdr:from>
      <cdr:x>0.82167</cdr:x>
      <cdr:y>0.24257</cdr:y>
    </cdr:from>
    <cdr:to>
      <cdr:x>0.90956</cdr:x>
      <cdr:y>0.30861</cdr:y>
    </cdr:to>
    <cdr:sp macro="" textlink="">
      <cdr:nvSpPr>
        <cdr:cNvPr id="7" name="TextBox 1"/>
        <cdr:cNvSpPr txBox="1"/>
      </cdr:nvSpPr>
      <cdr:spPr>
        <a:xfrm xmlns:a="http://schemas.openxmlformats.org/drawingml/2006/main">
          <a:off x="6762015" y="1356637"/>
          <a:ext cx="723275" cy="369332"/>
        </a:xfrm>
        <a:prstGeom xmlns:a="http://schemas.openxmlformats.org/drawingml/2006/main" prst="rect">
          <a:avLst/>
        </a:prstGeom>
      </cdr:spPr>
      <cdr:txBody>
        <a:bodyPr xmlns:a="http://schemas.openxmlformats.org/drawingml/2006/main" vertOverflow="clip" horzOverflow="clip" wrap="none" rtlCol="0">
          <a:spAutoFit/>
        </a:bodyPr>
        <a:lstStyle xmlns:a="http://schemas.openxmlformats.org/drawingml/2006/main"/>
        <a:p xmlns:a="http://schemas.openxmlformats.org/drawingml/2006/main">
          <a:r>
            <a:rPr lang="en-US" sz="1800" b="1" dirty="0">
              <a:solidFill>
                <a:schemeClr val="accent2"/>
              </a:solidFill>
            </a:rPr>
            <a:t>China</a:t>
          </a:r>
        </a:p>
      </cdr:txBody>
    </cdr:sp>
  </cdr:relSizeAnchor>
  <cdr:relSizeAnchor xmlns:cdr="http://schemas.openxmlformats.org/drawingml/2006/chartDrawing">
    <cdr:from>
      <cdr:x>0.66611</cdr:x>
      <cdr:y>0.66443</cdr:y>
    </cdr:from>
    <cdr:to>
      <cdr:x>0.75672</cdr:x>
      <cdr:y>0.73047</cdr:y>
    </cdr:to>
    <cdr:sp macro="" textlink="">
      <cdr:nvSpPr>
        <cdr:cNvPr id="8" name="TextBox 1"/>
        <cdr:cNvSpPr txBox="1"/>
      </cdr:nvSpPr>
      <cdr:spPr>
        <a:xfrm xmlns:a="http://schemas.openxmlformats.org/drawingml/2006/main">
          <a:off x="5481819" y="3716000"/>
          <a:ext cx="745717"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6"/>
              </a:solidFill>
            </a:rPr>
            <a:t>Korea</a:t>
          </a:r>
        </a:p>
      </cdr:txBody>
    </cdr:sp>
  </cdr:relSizeAnchor>
  <cdr:relSizeAnchor xmlns:cdr="http://schemas.openxmlformats.org/drawingml/2006/chartDrawing">
    <cdr:from>
      <cdr:x>0.15944</cdr:x>
      <cdr:y>0.49335</cdr:y>
    </cdr:from>
    <cdr:to>
      <cdr:x>0.24889</cdr:x>
      <cdr:y>0.55939</cdr:y>
    </cdr:to>
    <cdr:sp macro="" textlink="">
      <cdr:nvSpPr>
        <cdr:cNvPr id="9" name="TextBox 1"/>
        <cdr:cNvSpPr txBox="1"/>
      </cdr:nvSpPr>
      <cdr:spPr>
        <a:xfrm xmlns:a="http://schemas.openxmlformats.org/drawingml/2006/main">
          <a:off x="1312127" y="2759190"/>
          <a:ext cx="736099"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chemeClr val="accent4"/>
              </a:solidFill>
            </a:rPr>
            <a:t>Japan</a:t>
          </a:r>
        </a:p>
      </cdr:txBody>
    </cdr:sp>
  </cdr:relSizeAnchor>
  <cdr:relSizeAnchor xmlns:cdr="http://schemas.openxmlformats.org/drawingml/2006/chartDrawing">
    <cdr:from>
      <cdr:x>0.60445</cdr:x>
      <cdr:y>0.25054</cdr:y>
    </cdr:from>
    <cdr:to>
      <cdr:x>0.65844</cdr:x>
      <cdr:y>0.31658</cdr:y>
    </cdr:to>
    <cdr:sp macro="" textlink="">
      <cdr:nvSpPr>
        <cdr:cNvPr id="10" name="TextBox 1"/>
        <cdr:cNvSpPr txBox="1"/>
      </cdr:nvSpPr>
      <cdr:spPr>
        <a:xfrm xmlns:a="http://schemas.openxmlformats.org/drawingml/2006/main">
          <a:off x="4974382" y="1401211"/>
          <a:ext cx="444352"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3"/>
              </a:solidFill>
            </a:rPr>
            <a:t>US</a:t>
          </a:r>
        </a:p>
      </cdr:txBody>
    </cdr:sp>
  </cdr:relSizeAnchor>
  <cdr:relSizeAnchor xmlns:cdr="http://schemas.openxmlformats.org/drawingml/2006/chartDrawing">
    <cdr:from>
      <cdr:x>0.50611</cdr:x>
      <cdr:y>0.33007</cdr:y>
    </cdr:from>
    <cdr:to>
      <cdr:x>0.63529</cdr:x>
      <cdr:y>0.39611</cdr:y>
    </cdr:to>
    <cdr:sp macro="" textlink="">
      <cdr:nvSpPr>
        <cdr:cNvPr id="12" name="TextBox 1"/>
        <cdr:cNvSpPr txBox="1"/>
      </cdr:nvSpPr>
      <cdr:spPr>
        <a:xfrm xmlns:a="http://schemas.openxmlformats.org/drawingml/2006/main">
          <a:off x="4165083" y="1846003"/>
          <a:ext cx="1063112"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ysClr val="windowText" lastClr="000000"/>
              </a:solidFill>
            </a:rPr>
            <a:t>Germany</a:t>
          </a:r>
        </a:p>
      </cdr:txBody>
    </cdr:sp>
  </cdr:relSizeAnchor>
</c:userShapes>
</file>

<file path=ppt/drawings/drawing2.xml><?xml version="1.0" encoding="utf-8"?>
<c:userShapes xmlns:c="http://schemas.openxmlformats.org/drawingml/2006/chart">
  <cdr:relSizeAnchor xmlns:cdr="http://schemas.openxmlformats.org/drawingml/2006/chartDrawing">
    <cdr:from>
      <cdr:x>0.88889</cdr:x>
      <cdr:y>0.09409</cdr:y>
    </cdr:from>
    <cdr:to>
      <cdr:x>0.97678</cdr:x>
      <cdr:y>0.15924</cdr:y>
    </cdr:to>
    <cdr:sp macro="" textlink="">
      <cdr:nvSpPr>
        <cdr:cNvPr id="7" name="TextBox 1"/>
        <cdr:cNvSpPr txBox="1"/>
      </cdr:nvSpPr>
      <cdr:spPr>
        <a:xfrm xmlns:a="http://schemas.openxmlformats.org/drawingml/2006/main">
          <a:off x="7315200" y="533400"/>
          <a:ext cx="723275" cy="369332"/>
        </a:xfrm>
        <a:prstGeom xmlns:a="http://schemas.openxmlformats.org/drawingml/2006/main" prst="rect">
          <a:avLst/>
        </a:prstGeom>
      </cdr:spPr>
      <cdr:txBody>
        <a:bodyPr xmlns:a="http://schemas.openxmlformats.org/drawingml/2006/main" vertOverflow="clip" horzOverflow="clip" wrap="none" rtlCol="0">
          <a:spAutoFit/>
        </a:bodyPr>
        <a:lstStyle xmlns:a="http://schemas.openxmlformats.org/drawingml/2006/main"/>
        <a:p xmlns:a="http://schemas.openxmlformats.org/drawingml/2006/main">
          <a:r>
            <a:rPr lang="en-US" sz="1800" b="1" dirty="0">
              <a:solidFill>
                <a:schemeClr val="accent2"/>
              </a:solidFill>
            </a:rPr>
            <a:t>China</a:t>
          </a:r>
        </a:p>
      </cdr:txBody>
    </cdr:sp>
  </cdr:relSizeAnchor>
  <cdr:relSizeAnchor xmlns:cdr="http://schemas.openxmlformats.org/drawingml/2006/chartDrawing">
    <cdr:from>
      <cdr:x>0.82407</cdr:x>
      <cdr:y>0.6452</cdr:y>
    </cdr:from>
    <cdr:to>
      <cdr:x>0.91469</cdr:x>
      <cdr:y>0.71035</cdr:y>
    </cdr:to>
    <cdr:sp macro="" textlink="">
      <cdr:nvSpPr>
        <cdr:cNvPr id="8" name="TextBox 1"/>
        <cdr:cNvSpPr txBox="1"/>
      </cdr:nvSpPr>
      <cdr:spPr>
        <a:xfrm xmlns:a="http://schemas.openxmlformats.org/drawingml/2006/main">
          <a:off x="6781800" y="3657600"/>
          <a:ext cx="745717"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6"/>
              </a:solidFill>
            </a:rPr>
            <a:t>Korea</a:t>
          </a:r>
        </a:p>
      </cdr:txBody>
    </cdr:sp>
  </cdr:relSizeAnchor>
  <cdr:relSizeAnchor xmlns:cdr="http://schemas.openxmlformats.org/drawingml/2006/chartDrawing">
    <cdr:from>
      <cdr:x>0.89815</cdr:x>
      <cdr:y>0.57799</cdr:y>
    </cdr:from>
    <cdr:to>
      <cdr:x>0.98759</cdr:x>
      <cdr:y>0.64314</cdr:y>
    </cdr:to>
    <cdr:sp macro="" textlink="">
      <cdr:nvSpPr>
        <cdr:cNvPr id="9" name="TextBox 1"/>
        <cdr:cNvSpPr txBox="1"/>
      </cdr:nvSpPr>
      <cdr:spPr>
        <a:xfrm xmlns:a="http://schemas.openxmlformats.org/drawingml/2006/main">
          <a:off x="7391400" y="3276600"/>
          <a:ext cx="736099"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4"/>
              </a:solidFill>
            </a:rPr>
            <a:t>Japan</a:t>
          </a:r>
        </a:p>
      </cdr:txBody>
    </cdr:sp>
  </cdr:relSizeAnchor>
  <cdr:relSizeAnchor xmlns:cdr="http://schemas.openxmlformats.org/drawingml/2006/chartDrawing">
    <cdr:from>
      <cdr:x>0.90741</cdr:x>
      <cdr:y>0.30916</cdr:y>
    </cdr:from>
    <cdr:to>
      <cdr:x>0.9614</cdr:x>
      <cdr:y>0.37431</cdr:y>
    </cdr:to>
    <cdr:sp macro="" textlink="">
      <cdr:nvSpPr>
        <cdr:cNvPr id="10" name="TextBox 1"/>
        <cdr:cNvSpPr txBox="1"/>
      </cdr:nvSpPr>
      <cdr:spPr>
        <a:xfrm xmlns:a="http://schemas.openxmlformats.org/drawingml/2006/main">
          <a:off x="7467600" y="1752600"/>
          <a:ext cx="444352"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3"/>
              </a:solidFill>
            </a:rPr>
            <a:t>US</a:t>
          </a:r>
        </a:p>
      </cdr:txBody>
    </cdr:sp>
  </cdr:relSizeAnchor>
  <cdr:relSizeAnchor xmlns:cdr="http://schemas.openxmlformats.org/drawingml/2006/chartDrawing">
    <cdr:from>
      <cdr:x>0.87037</cdr:x>
      <cdr:y>0.77961</cdr:y>
    </cdr:from>
    <cdr:to>
      <cdr:x>0.95086</cdr:x>
      <cdr:y>0.84476</cdr:y>
    </cdr:to>
    <cdr:sp macro="" textlink="">
      <cdr:nvSpPr>
        <cdr:cNvPr id="11" name="TextBox 1"/>
        <cdr:cNvSpPr txBox="1"/>
      </cdr:nvSpPr>
      <cdr:spPr>
        <a:xfrm xmlns:a="http://schemas.openxmlformats.org/drawingml/2006/main">
          <a:off x="7162800" y="4419600"/>
          <a:ext cx="662361"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1"/>
              </a:solidFill>
            </a:rPr>
            <a:t>India</a:t>
          </a:r>
        </a:p>
      </cdr:txBody>
    </cdr:sp>
  </cdr:relSizeAnchor>
  <cdr:relSizeAnchor xmlns:cdr="http://schemas.openxmlformats.org/drawingml/2006/chartDrawing">
    <cdr:from>
      <cdr:x>0.70444</cdr:x>
      <cdr:y>0.35703</cdr:y>
    </cdr:from>
    <cdr:to>
      <cdr:x>0.83362</cdr:x>
      <cdr:y>0.42218</cdr:y>
    </cdr:to>
    <cdr:sp macro="" textlink="">
      <cdr:nvSpPr>
        <cdr:cNvPr id="12" name="TextBox 1"/>
        <cdr:cNvSpPr txBox="1"/>
      </cdr:nvSpPr>
      <cdr:spPr>
        <a:xfrm xmlns:a="http://schemas.openxmlformats.org/drawingml/2006/main">
          <a:off x="5797259" y="2023990"/>
          <a:ext cx="1063112" cy="369332"/>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solidFill>
                <a:sysClr val="windowText" lastClr="000000"/>
              </a:solidFill>
            </a:rPr>
            <a:t>Germany</a:t>
          </a:r>
        </a:p>
      </cdr:txBody>
    </cdr:sp>
  </cdr:relSizeAnchor>
</c:userShapes>
</file>

<file path=ppt/drawings/drawing3.xml><?xml version="1.0" encoding="utf-8"?>
<c:userShapes xmlns:c="http://schemas.openxmlformats.org/drawingml/2006/chart">
  <cdr:relSizeAnchor xmlns:cdr="http://schemas.openxmlformats.org/drawingml/2006/chartDrawing">
    <cdr:from>
      <cdr:x>0.63724</cdr:x>
      <cdr:y>0.2949</cdr:y>
    </cdr:from>
    <cdr:to>
      <cdr:x>0.77058</cdr:x>
      <cdr:y>0.39444</cdr:y>
    </cdr:to>
    <cdr:sp macro="" textlink="">
      <cdr:nvSpPr>
        <cdr:cNvPr id="3" name="文本框 2">
          <a:extLst xmlns:a="http://schemas.openxmlformats.org/drawingml/2006/main">
            <a:ext uri="{FF2B5EF4-FFF2-40B4-BE49-F238E27FC236}">
              <a16:creationId xmlns="" xmlns:a16="http://schemas.microsoft.com/office/drawing/2014/main" id="{A9257DFB-90BC-4A48-9B18-70F539B61E1E}"/>
            </a:ext>
          </a:extLst>
        </cdr:cNvPr>
        <cdr:cNvSpPr txBox="1"/>
      </cdr:nvSpPr>
      <cdr:spPr>
        <a:xfrm xmlns:a="http://schemas.openxmlformats.org/drawingml/2006/main">
          <a:off x="5184576" y="1656184"/>
          <a:ext cx="1084854" cy="559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accent1"/>
              </a:solidFill>
            </a:rPr>
            <a:t>World</a:t>
          </a:r>
        </a:p>
      </cdr:txBody>
    </cdr:sp>
  </cdr:relSizeAnchor>
  <cdr:relSizeAnchor xmlns:cdr="http://schemas.openxmlformats.org/drawingml/2006/chartDrawing">
    <cdr:from>
      <cdr:x>0.68528</cdr:x>
      <cdr:y>0.67879</cdr:y>
    </cdr:from>
    <cdr:to>
      <cdr:x>0.81862</cdr:x>
      <cdr:y>0.77833</cdr:y>
    </cdr:to>
    <cdr:sp macro="" textlink="">
      <cdr:nvSpPr>
        <cdr:cNvPr id="4" name="文本框 1">
          <a:extLst xmlns:a="http://schemas.openxmlformats.org/drawingml/2006/main">
            <a:ext uri="{FF2B5EF4-FFF2-40B4-BE49-F238E27FC236}">
              <a16:creationId xmlns="" xmlns:a16="http://schemas.microsoft.com/office/drawing/2014/main" id="{B50E699B-9C82-44EB-8BF9-36A2794316BA}"/>
            </a:ext>
          </a:extLst>
        </cdr:cNvPr>
        <cdr:cNvSpPr txBox="1"/>
      </cdr:nvSpPr>
      <cdr:spPr>
        <a:xfrm xmlns:a="http://schemas.openxmlformats.org/drawingml/2006/main">
          <a:off x="3498627" y="1739210"/>
          <a:ext cx="680754" cy="255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2"/>
              </a:solidFill>
            </a:rPr>
            <a:t>China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3778" cy="349489"/>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5257821" y="0"/>
            <a:ext cx="4023778" cy="349489"/>
          </a:xfrm>
          <a:prstGeom prst="rect">
            <a:avLst/>
          </a:prstGeom>
        </p:spPr>
        <p:txBody>
          <a:bodyPr vert="horz" lIns="91221" tIns="45610" rIns="91221" bIns="45610" rtlCol="0"/>
          <a:lstStyle>
            <a:lvl1pPr algn="r">
              <a:defRPr sz="1200"/>
            </a:lvl1pPr>
          </a:lstStyle>
          <a:p>
            <a:fld id="{111CE30D-D9DD-4A8E-AFF9-ABC75A6E8E59}" type="datetimeFigureOut">
              <a:rPr lang="en-US" smtClean="0"/>
              <a:t>7/25/2017</a:t>
            </a:fld>
            <a:endParaRPr lang="en-US"/>
          </a:p>
        </p:txBody>
      </p:sp>
      <p:sp>
        <p:nvSpPr>
          <p:cNvPr id="4" name="Footer Placeholder 3"/>
          <p:cNvSpPr>
            <a:spLocks noGrp="1"/>
          </p:cNvSpPr>
          <p:nvPr>
            <p:ph type="ftr" sz="quarter" idx="2"/>
          </p:nvPr>
        </p:nvSpPr>
        <p:spPr>
          <a:xfrm>
            <a:off x="1" y="6634318"/>
            <a:ext cx="4023778" cy="349489"/>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5257821" y="6634318"/>
            <a:ext cx="4023778" cy="349489"/>
          </a:xfrm>
          <a:prstGeom prst="rect">
            <a:avLst/>
          </a:prstGeom>
        </p:spPr>
        <p:txBody>
          <a:bodyPr vert="horz" lIns="91221" tIns="45610" rIns="91221" bIns="45610" rtlCol="0" anchor="b"/>
          <a:lstStyle>
            <a:lvl1pPr algn="r">
              <a:defRPr sz="1200"/>
            </a:lvl1pPr>
          </a:lstStyle>
          <a:p>
            <a:fld id="{0C105E04-1A1A-47D2-BA8A-0DC2E680E98C}" type="slidenum">
              <a:rPr lang="en-US" smtClean="0"/>
              <a:t>‹#›</a:t>
            </a:fld>
            <a:endParaRPr lang="en-US"/>
          </a:p>
        </p:txBody>
      </p:sp>
    </p:spTree>
    <p:extLst>
      <p:ext uri="{BB962C8B-B14F-4D97-AF65-F5344CB8AC3E}">
        <p14:creationId xmlns:p14="http://schemas.microsoft.com/office/powerpoint/2010/main" val="263602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3778" cy="349489"/>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idx="1"/>
          </p:nvPr>
        </p:nvSpPr>
        <p:spPr>
          <a:xfrm>
            <a:off x="5257821" y="0"/>
            <a:ext cx="4023778" cy="349489"/>
          </a:xfrm>
          <a:prstGeom prst="rect">
            <a:avLst/>
          </a:prstGeom>
        </p:spPr>
        <p:txBody>
          <a:bodyPr vert="horz" lIns="91221" tIns="45610" rIns="91221" bIns="45610" rtlCol="0"/>
          <a:lstStyle>
            <a:lvl1pPr algn="r">
              <a:defRPr sz="1200"/>
            </a:lvl1pPr>
          </a:lstStyle>
          <a:p>
            <a:fld id="{F09D9795-4A83-4888-9E3B-928596E6A1BE}" type="datetimeFigureOut">
              <a:rPr lang="en-US" smtClean="0"/>
              <a:pPr/>
              <a:t>7/25/2017</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1221" tIns="45610" rIns="91221" bIns="45610" rtlCol="0" anchor="ctr"/>
          <a:lstStyle/>
          <a:p>
            <a:endParaRPr lang="en-US"/>
          </a:p>
        </p:txBody>
      </p:sp>
      <p:sp>
        <p:nvSpPr>
          <p:cNvPr id="5" name="Notes Placeholder 4"/>
          <p:cNvSpPr>
            <a:spLocks noGrp="1"/>
          </p:cNvSpPr>
          <p:nvPr>
            <p:ph type="body" sz="quarter" idx="3"/>
          </p:nvPr>
        </p:nvSpPr>
        <p:spPr>
          <a:xfrm>
            <a:off x="929211" y="3318353"/>
            <a:ext cx="7425278" cy="3143012"/>
          </a:xfrm>
          <a:prstGeom prst="rect">
            <a:avLst/>
          </a:prstGeom>
        </p:spPr>
        <p:txBody>
          <a:bodyPr vert="horz" lIns="91221" tIns="45610" rIns="91221" bIns="456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318"/>
            <a:ext cx="4023778" cy="349489"/>
          </a:xfrm>
          <a:prstGeom prst="rect">
            <a:avLst/>
          </a:prstGeom>
        </p:spPr>
        <p:txBody>
          <a:bodyPr vert="horz" lIns="91221" tIns="45610" rIns="91221" bIns="45610" rtlCol="0" anchor="b"/>
          <a:lstStyle>
            <a:lvl1pPr algn="l">
              <a:defRPr sz="1200"/>
            </a:lvl1pPr>
          </a:lstStyle>
          <a:p>
            <a:endParaRPr lang="en-US"/>
          </a:p>
        </p:txBody>
      </p:sp>
      <p:sp>
        <p:nvSpPr>
          <p:cNvPr id="7" name="Slide Number Placeholder 6"/>
          <p:cNvSpPr>
            <a:spLocks noGrp="1"/>
          </p:cNvSpPr>
          <p:nvPr>
            <p:ph type="sldNum" sz="quarter" idx="5"/>
          </p:nvPr>
        </p:nvSpPr>
        <p:spPr>
          <a:xfrm>
            <a:off x="5257821" y="6634318"/>
            <a:ext cx="4023778" cy="349489"/>
          </a:xfrm>
          <a:prstGeom prst="rect">
            <a:avLst/>
          </a:prstGeom>
        </p:spPr>
        <p:txBody>
          <a:bodyPr vert="horz" lIns="91221" tIns="45610" rIns="91221" bIns="45610" rtlCol="0" anchor="b"/>
          <a:lstStyle>
            <a:lvl1pPr algn="r">
              <a:defRPr sz="1200"/>
            </a:lvl1pPr>
          </a:lstStyle>
          <a:p>
            <a:fld id="{7D8B72B9-B3B8-4F82-B35B-0944BEAA59AC}" type="slidenum">
              <a:rPr lang="en-US" smtClean="0"/>
              <a:pPr/>
              <a:t>‹#›</a:t>
            </a:fld>
            <a:endParaRPr lang="en-US"/>
          </a:p>
        </p:txBody>
      </p:sp>
    </p:spTree>
    <p:extLst>
      <p:ext uri="{BB962C8B-B14F-4D97-AF65-F5344CB8AC3E}">
        <p14:creationId xmlns:p14="http://schemas.microsoft.com/office/powerpoint/2010/main" val="147343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correlation</a:t>
            </a:r>
            <a:r>
              <a:rPr lang="en-US" altLang="zh-CN" baseline="0" dirty="0" smtClean="0"/>
              <a:t> is defined as cross-sectional correlations.</a:t>
            </a:r>
            <a:endParaRPr lang="en-US" altLang="zh-CN" dirty="0" smtClean="0"/>
          </a:p>
          <a:p>
            <a:r>
              <a:rPr lang="en-US" altLang="zh-CN" dirty="0" smtClean="0"/>
              <a:t>Blue</a:t>
            </a:r>
            <a:r>
              <a:rPr lang="en-US" altLang="zh-CN" baseline="0" dirty="0" smtClean="0"/>
              <a:t> </a:t>
            </a:r>
            <a:r>
              <a:rPr lang="en-US" altLang="zh-CN" baseline="0" dirty="0"/>
              <a:t>points: all sample with CPI and PPI data available</a:t>
            </a:r>
          </a:p>
          <a:p>
            <a:r>
              <a:rPr lang="en-US" altLang="zh-CN" baseline="0" dirty="0"/>
              <a:t>Red points: constant sample with CPI and PPI data available since 1995</a:t>
            </a:r>
            <a:endParaRPr lang="zh-CN" altLang="en-US" dirty="0"/>
          </a:p>
        </p:txBody>
      </p:sp>
      <p:sp>
        <p:nvSpPr>
          <p:cNvPr id="4" name="灯片编号占位符 3"/>
          <p:cNvSpPr>
            <a:spLocks noGrp="1"/>
          </p:cNvSpPr>
          <p:nvPr>
            <p:ph type="sldNum" sz="quarter" idx="10"/>
          </p:nvPr>
        </p:nvSpPr>
        <p:spPr/>
        <p:txBody>
          <a:bodyPr/>
          <a:lstStyle/>
          <a:p>
            <a:fld id="{D5EA67D7-AFBD-4D29-9B9F-FEF241CB4314}" type="slidenum">
              <a:rPr lang="en-US" smtClean="0"/>
              <a:pPr/>
              <a:t>3</a:t>
            </a:fld>
            <a:endParaRPr lang="en-US"/>
          </a:p>
        </p:txBody>
      </p:sp>
    </p:spTree>
    <p:extLst>
      <p:ext uri="{BB962C8B-B14F-4D97-AF65-F5344CB8AC3E}">
        <p14:creationId xmlns:p14="http://schemas.microsoft.com/office/powerpoint/2010/main" val="411897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Yinxi</a:t>
            </a:r>
            <a:r>
              <a:rPr lang="en-US" altLang="zh-CN" dirty="0"/>
              <a:t>: I added “directly” here.</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16</a:t>
            </a:fld>
            <a:endParaRPr lang="en-US"/>
          </a:p>
        </p:txBody>
      </p:sp>
    </p:spTree>
    <p:extLst>
      <p:ext uri="{BB962C8B-B14F-4D97-AF65-F5344CB8AC3E}">
        <p14:creationId xmlns:p14="http://schemas.microsoft.com/office/powerpoint/2010/main" val="325006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It’s right that the units on the right axis is 100</a:t>
            </a:r>
            <a:r>
              <a:rPr lang="en-US" altLang="zh-CN" baseline="0" dirty="0"/>
              <a:t> billions.</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19</a:t>
            </a:fld>
            <a:endParaRPr lang="en-US"/>
          </a:p>
        </p:txBody>
      </p:sp>
    </p:spTree>
    <p:extLst>
      <p:ext uri="{BB962C8B-B14F-4D97-AF65-F5344CB8AC3E}">
        <p14:creationId xmlns:p14="http://schemas.microsoft.com/office/powerpoint/2010/main" val="153245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 comes</a:t>
            </a:r>
            <a:r>
              <a:rPr lang="en-US" altLang="zh-CN" baseline="0" dirty="0"/>
              <a:t> from WIOD database starting from 1995.</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20</a:t>
            </a:fld>
            <a:endParaRPr lang="en-US"/>
          </a:p>
        </p:txBody>
      </p:sp>
    </p:spTree>
    <p:extLst>
      <p:ext uri="{BB962C8B-B14F-4D97-AF65-F5344CB8AC3E}">
        <p14:creationId xmlns:p14="http://schemas.microsoft.com/office/powerpoint/2010/main" val="308652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22</a:t>
            </a:fld>
            <a:endParaRPr lang="en-US"/>
          </a:p>
        </p:txBody>
      </p:sp>
    </p:spTree>
    <p:extLst>
      <p:ext uri="{BB962C8B-B14F-4D97-AF65-F5344CB8AC3E}">
        <p14:creationId xmlns:p14="http://schemas.microsoft.com/office/powerpoint/2010/main" val="268908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should be De Paoli</a:t>
            </a:r>
            <a:r>
              <a:rPr lang="en-US" altLang="zh-CN" baseline="0" dirty="0"/>
              <a:t> (JIE 2009) instead of Paoli (JIE 2008).</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26</a:t>
            </a:fld>
            <a:endParaRPr lang="en-US"/>
          </a:p>
        </p:txBody>
      </p:sp>
    </p:spTree>
    <p:extLst>
      <p:ext uri="{BB962C8B-B14F-4D97-AF65-F5344CB8AC3E}">
        <p14:creationId xmlns:p14="http://schemas.microsoft.com/office/powerpoint/2010/main" val="278584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2205">
              <a:defRPr/>
            </a:pPr>
            <a:r>
              <a:rPr lang="en-US" altLang="zh-CN" dirty="0"/>
              <a:t>Prof</a:t>
            </a:r>
            <a:r>
              <a:rPr lang="en-US" altLang="zh-CN" baseline="0" dirty="0"/>
              <a:t> Wei’s question for the last bullet point: </a:t>
            </a:r>
            <a:r>
              <a:rPr lang="en-US" altLang="zh-CN" b="1" dirty="0">
                <a:solidFill>
                  <a:srgbClr val="FF0000"/>
                </a:solidFill>
                <a:latin typeface="Times New Roman" panose="02020603050405020304" pitchFamily="18" charset="0"/>
                <a:cs typeface="Times New Roman" panose="02020603050405020304" pitchFamily="18" charset="0"/>
              </a:rPr>
              <a:t>isn’t this true for the general model?</a:t>
            </a:r>
            <a:r>
              <a:rPr lang="zh-CN" altLang="en-US" b="1" dirty="0">
                <a:solidFill>
                  <a:srgbClr val="FF0000"/>
                </a:solidFill>
                <a:latin typeface="Times New Roman" panose="02020603050405020304" pitchFamily="18" charset="0"/>
                <a:cs typeface="Times New Roman" panose="02020603050405020304" pitchFamily="18" charset="0"/>
              </a:rPr>
              <a:t> </a:t>
            </a:r>
            <a:endParaRPr lang="en-US" altLang="zh-CN" b="1" dirty="0">
              <a:solidFill>
                <a:srgbClr val="FF0000"/>
              </a:solidFill>
              <a:latin typeface="Times New Roman" panose="02020603050405020304" pitchFamily="18" charset="0"/>
              <a:cs typeface="Times New Roman" panose="02020603050405020304" pitchFamily="18" charset="0"/>
            </a:endParaRPr>
          </a:p>
          <a:p>
            <a:pPr defTabSz="912205">
              <a:defRPr/>
            </a:pPr>
            <a:r>
              <a:rPr lang="en-US" altLang="zh-CN" dirty="0"/>
              <a:t>In</a:t>
            </a:r>
            <a:r>
              <a:rPr lang="en-US" altLang="zh-CN" baseline="0" dirty="0"/>
              <a:t> the general model, trade takes place not only </a:t>
            </a:r>
            <a:r>
              <a:rPr lang="en-US" altLang="zh-CN" baseline="0"/>
              <a:t>because of the </a:t>
            </a:r>
            <a:r>
              <a:rPr lang="en-US" altLang="zh-CN" baseline="0" dirty="0"/>
              <a:t>random realization of productivities, but also depends on trade costs.</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39</a:t>
            </a:fld>
            <a:endParaRPr lang="en-US"/>
          </a:p>
        </p:txBody>
      </p:sp>
    </p:spTree>
    <p:extLst>
      <p:ext uri="{BB962C8B-B14F-4D97-AF65-F5344CB8AC3E}">
        <p14:creationId xmlns:p14="http://schemas.microsoft.com/office/powerpoint/2010/main" val="52874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42</a:t>
            </a:fld>
            <a:endParaRPr lang="en-US"/>
          </a:p>
        </p:txBody>
      </p:sp>
    </p:spTree>
    <p:extLst>
      <p:ext uri="{BB962C8B-B14F-4D97-AF65-F5344CB8AC3E}">
        <p14:creationId xmlns:p14="http://schemas.microsoft.com/office/powerpoint/2010/main" val="378782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intuition is that</a:t>
            </a:r>
            <a:r>
              <a:rPr lang="en-US" altLang="zh-CN" baseline="0" dirty="0"/>
              <a:t> trade costs affect downstream production more significantly than upstream production. Since CPI only takes final stage price into consideration, the effects of trade cost shocks are larger on CPI than on PPI. In other words, with a reduction in trade costs, as the number of stages increases, both CPI and PPI inflation decrease, but CPI inflation decreases even more.</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44</a:t>
            </a:fld>
            <a:endParaRPr lang="en-US"/>
          </a:p>
        </p:txBody>
      </p:sp>
    </p:spTree>
    <p:extLst>
      <p:ext uri="{BB962C8B-B14F-4D97-AF65-F5344CB8AC3E}">
        <p14:creationId xmlns:p14="http://schemas.microsoft.com/office/powerpoint/2010/main" val="357606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The industrial inputs price incorporates the prices of metals and agricultural raw materials.</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45</a:t>
            </a:fld>
            <a:endParaRPr lang="en-US"/>
          </a:p>
        </p:txBody>
      </p:sp>
    </p:spTree>
    <p:extLst>
      <p:ext uri="{BB962C8B-B14F-4D97-AF65-F5344CB8AC3E}">
        <p14:creationId xmlns:p14="http://schemas.microsoft.com/office/powerpoint/2010/main" val="3990108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The industrial inputs price incorporates the prices of metals and agricultural raw materials</a:t>
            </a:r>
            <a:r>
              <a:rPr lang="en-US" altLang="zh-CN" dirty="0" smtClean="0">
                <a:latin typeface="Times New Roman" panose="02020603050405020304" pitchFamily="18" charset="0"/>
                <a:cs typeface="Times New Roman" panose="02020603050405020304" pitchFamily="18" charset="0"/>
              </a:rPr>
              <a:t>. The</a:t>
            </a:r>
            <a:r>
              <a:rPr lang="en-US" altLang="zh-CN" baseline="0" dirty="0" smtClean="0">
                <a:latin typeface="Times New Roman" panose="02020603050405020304" pitchFamily="18" charset="0"/>
                <a:cs typeface="Times New Roman" panose="02020603050405020304" pitchFamily="18" charset="0"/>
              </a:rPr>
              <a:t> primary commodity price index are composed by the industrial inputs prices plus energy prices.</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46</a:t>
            </a:fld>
            <a:endParaRPr lang="en-US"/>
          </a:p>
        </p:txBody>
      </p:sp>
    </p:spTree>
    <p:extLst>
      <p:ext uri="{BB962C8B-B14F-4D97-AF65-F5344CB8AC3E}">
        <p14:creationId xmlns:p14="http://schemas.microsoft.com/office/powerpoint/2010/main" val="278434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Constant sample since</a:t>
            </a:r>
            <a:r>
              <a:rPr lang="en-US" altLang="zh-CN" baseline="0" dirty="0"/>
              <a:t> 1995. 1\ Even though the scale of inflation do decrease after 2000, the cross-sectional CPI and PPI inflation are more dispersed since 2001 as illustrated in the graph of 2004. The data near the year of 2004 shows very similar pattern.</a:t>
            </a:r>
          </a:p>
          <a:p>
            <a:r>
              <a:rPr lang="en-US" altLang="zh-CN" baseline="0" dirty="0"/>
              <a:t>2\ We don’t need to specifically emphasize the year 2001.</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a:t>
            </a:fld>
            <a:endParaRPr lang="en-US"/>
          </a:p>
        </p:txBody>
      </p:sp>
    </p:spTree>
    <p:extLst>
      <p:ext uri="{BB962C8B-B14F-4D97-AF65-F5344CB8AC3E}">
        <p14:creationId xmlns:p14="http://schemas.microsoft.com/office/powerpoint/2010/main" val="3723090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dirty="0" smtClean="0">
                    <a:latin typeface="Times New Roman" panose="02020603050405020304" pitchFamily="18" charset="0"/>
                    <a:cs typeface="Times New Roman" panose="02020603050405020304" pitchFamily="18" charset="0"/>
                  </a:rPr>
                  <a:t>A</a:t>
                </a:r>
                <a:r>
                  <a:rPr lang="en-US" altLang="zh-CN" sz="1200" b="0" dirty="0">
                    <a:latin typeface="Times New Roman" panose="02020603050405020304" pitchFamily="18" charset="0"/>
                    <a:cs typeface="Times New Roman" panose="02020603050405020304" pitchFamily="18" charset="0"/>
                  </a:rPr>
                  <a:t>lso used commodity price as a robustness check, and similar pattern follows.</a:t>
                </a:r>
              </a:p>
              <a:p>
                <a:r>
                  <a:rPr lang="en-US" altLang="zh-CN" sz="1200" dirty="0">
                    <a:latin typeface="Times New Roman" panose="02020603050405020304" pitchFamily="18" charset="0"/>
                    <a:cs typeface="Times New Roman" panose="02020603050405020304" pitchFamily="18" charset="0"/>
                  </a:rPr>
                  <a:t>[Side note: from the coefficients on CPI response, the implied </a:t>
                </a:r>
                <a14:m>
                  <m:oMath xmlns:m="http://schemas.openxmlformats.org/officeDocument/2006/math">
                    <m:r>
                      <m:rPr>
                        <m:sty m:val="p"/>
                      </m:rPr>
                      <a:rPr lang="en-US" altLang="zh-CN" sz="1200" b="0" i="0" smtClean="0">
                        <a:latin typeface="Cambria Math"/>
                        <a:cs typeface="Times New Roman" panose="02020603050405020304" pitchFamily="18" charset="0"/>
                      </a:rPr>
                      <m:t>Δ</m:t>
                    </m:r>
                    <m:r>
                      <a:rPr lang="en-US" altLang="zh-CN" sz="1200" i="1">
                        <a:latin typeface="Cambria Math"/>
                        <a:cs typeface="Times New Roman" panose="02020603050405020304" pitchFamily="18" charset="0"/>
                      </a:rPr>
                      <m:t>𝐺</m:t>
                    </m:r>
                    <m:r>
                      <a:rPr lang="en-US" altLang="zh-CN" sz="1200" b="0" i="1" smtClean="0">
                        <a:latin typeface="Cambria Math" panose="02040503050406030204" pitchFamily="18" charset="0"/>
                        <a:cs typeface="Times New Roman" panose="02020603050405020304" pitchFamily="18" charset="0"/>
                      </a:rPr>
                      <m:t> ≈</m:t>
                    </m:r>
                    <m:r>
                      <a:rPr lang="en-US" altLang="zh-CN" sz="1200" b="0" i="1" smtClean="0">
                        <a:latin typeface="Cambria Math"/>
                        <a:cs typeface="Times New Roman" panose="02020603050405020304" pitchFamily="18" charset="0"/>
                      </a:rPr>
                      <m:t>1.5</m:t>
                    </m:r>
                  </m:oMath>
                </a14:m>
                <a:r>
                  <a:rPr lang="en-US" altLang="zh-CN" sz="1200" dirty="0">
                    <a:latin typeface="Times New Roman" panose="02020603050405020304" pitchFamily="18" charset="0"/>
                    <a:cs typeface="Times New Roman" panose="02020603050405020304" pitchFamily="18" charset="0"/>
                  </a:rPr>
                  <a:t> across the two sub-samples.]</a:t>
                </a:r>
              </a:p>
            </p:txBody>
          </p:sp>
        </mc:Choice>
        <mc:Fallback xmlns="">
          <p:sp>
            <p:nvSpPr>
              <p:cNvPr id="3" name="备注占位符 2"/>
              <p:cNvSpPr>
                <a:spLocks noGrp="1"/>
              </p:cNvSpPr>
              <p:nvPr>
                <p:ph type="body" idx="1"/>
              </p:nvPr>
            </p:nvSpPr>
            <p:spPr/>
            <p:txBody>
              <a:bodyPr/>
              <a:lstStyle/>
              <a:p>
                <a:r>
                  <a:rPr lang="en-US" altLang="zh-CN" sz="1200" dirty="0" smtClean="0">
                    <a:latin typeface="Times New Roman" panose="02020603050405020304" pitchFamily="18" charset="0"/>
                    <a:cs typeface="Times New Roman" panose="02020603050405020304" pitchFamily="18" charset="0"/>
                  </a:rPr>
                  <a:t>A</a:t>
                </a:r>
                <a:r>
                  <a:rPr lang="en-US" altLang="zh-CN" sz="1200" b="0" dirty="0">
                    <a:latin typeface="Times New Roman" panose="02020603050405020304" pitchFamily="18" charset="0"/>
                    <a:cs typeface="Times New Roman" panose="02020603050405020304" pitchFamily="18" charset="0"/>
                  </a:rPr>
                  <a:t>lso used commodity price as a robustness check, and similar pattern follows.</a:t>
                </a:r>
              </a:p>
              <a:p>
                <a:r>
                  <a:rPr lang="en-US" altLang="zh-CN" sz="1200" dirty="0">
                    <a:latin typeface="Times New Roman" panose="02020603050405020304" pitchFamily="18" charset="0"/>
                    <a:cs typeface="Times New Roman" panose="02020603050405020304" pitchFamily="18" charset="0"/>
                  </a:rPr>
                  <a:t>[Side note: from the coefficients on CPI response, the implied </a:t>
                </a:r>
                <a:r>
                  <a:rPr lang="en-US" altLang="zh-CN" sz="1200" b="0" i="0" smtClean="0">
                    <a:latin typeface="Cambria Math"/>
                    <a:cs typeface="Times New Roman" panose="02020603050405020304" pitchFamily="18" charset="0"/>
                  </a:rPr>
                  <a:t>Δ</a:t>
                </a:r>
                <a:r>
                  <a:rPr lang="en-US" altLang="zh-CN" sz="1200" i="0">
                    <a:latin typeface="Cambria Math"/>
                    <a:cs typeface="Times New Roman" panose="02020603050405020304" pitchFamily="18" charset="0"/>
                  </a:rPr>
                  <a:t>𝐺</a:t>
                </a:r>
                <a:r>
                  <a:rPr lang="en-US" altLang="zh-CN" sz="1200" b="0" i="0" smtClean="0">
                    <a:latin typeface="Cambria Math" panose="02040503050406030204" pitchFamily="18" charset="0"/>
                    <a:cs typeface="Times New Roman" panose="02020603050405020304" pitchFamily="18" charset="0"/>
                  </a:rPr>
                  <a:t> ≈</a:t>
                </a:r>
                <a:r>
                  <a:rPr lang="en-US" altLang="zh-CN" sz="1200" b="0" i="0" smtClean="0">
                    <a:latin typeface="Cambria Math"/>
                    <a:cs typeface="Times New Roman" panose="02020603050405020304" pitchFamily="18" charset="0"/>
                  </a:rPr>
                  <a:t>1.5</a:t>
                </a:r>
                <a:r>
                  <a:rPr lang="en-US" altLang="zh-CN" sz="1200" dirty="0">
                    <a:latin typeface="Times New Roman" panose="02020603050405020304" pitchFamily="18" charset="0"/>
                    <a:cs typeface="Times New Roman" panose="02020603050405020304" pitchFamily="18" charset="0"/>
                  </a:rPr>
                  <a:t> across the two sub-samples.]</a:t>
                </a:r>
              </a:p>
            </p:txBody>
          </p:sp>
        </mc:Fallback>
      </mc:AlternateContent>
      <p:sp>
        <p:nvSpPr>
          <p:cNvPr id="4" name="灯片编号占位符 3"/>
          <p:cNvSpPr>
            <a:spLocks noGrp="1"/>
          </p:cNvSpPr>
          <p:nvPr>
            <p:ph type="sldNum" sz="quarter" idx="10"/>
          </p:nvPr>
        </p:nvSpPr>
        <p:spPr/>
        <p:txBody>
          <a:bodyPr/>
          <a:lstStyle/>
          <a:p>
            <a:fld id="{7D8B72B9-B3B8-4F82-B35B-0944BEAA59AC}" type="slidenum">
              <a:rPr lang="en-US" smtClean="0"/>
              <a:pPr/>
              <a:t>47</a:t>
            </a:fld>
            <a:endParaRPr lang="en-US"/>
          </a:p>
        </p:txBody>
      </p:sp>
    </p:spTree>
    <p:extLst>
      <p:ext uri="{BB962C8B-B14F-4D97-AF65-F5344CB8AC3E}">
        <p14:creationId xmlns:p14="http://schemas.microsoft.com/office/powerpoint/2010/main" val="370758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48</a:t>
            </a:fld>
            <a:endParaRPr lang="en-US"/>
          </a:p>
        </p:txBody>
      </p:sp>
    </p:spTree>
    <p:extLst>
      <p:ext uri="{BB962C8B-B14F-4D97-AF65-F5344CB8AC3E}">
        <p14:creationId xmlns:p14="http://schemas.microsoft.com/office/powerpoint/2010/main" val="53230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49</a:t>
            </a:fld>
            <a:endParaRPr lang="en-US"/>
          </a:p>
        </p:txBody>
      </p:sp>
    </p:spTree>
    <p:extLst>
      <p:ext uri="{BB962C8B-B14F-4D97-AF65-F5344CB8AC3E}">
        <p14:creationId xmlns:p14="http://schemas.microsoft.com/office/powerpoint/2010/main" val="256678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50</a:t>
            </a:fld>
            <a:endParaRPr lang="en-US"/>
          </a:p>
        </p:txBody>
      </p:sp>
    </p:spTree>
    <p:extLst>
      <p:ext uri="{BB962C8B-B14F-4D97-AF65-F5344CB8AC3E}">
        <p14:creationId xmlns:p14="http://schemas.microsoft.com/office/powerpoint/2010/main" val="256678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latin typeface="Times New Roman" panose="02020603050405020304" pitchFamily="18" charset="0"/>
                <a:cs typeface="Times New Roman" panose="02020603050405020304" pitchFamily="18" charset="0"/>
              </a:rPr>
              <a:t>The</a:t>
            </a:r>
            <a:r>
              <a:rPr lang="en-US" altLang="zh-CN" sz="1200" baseline="0" dirty="0" smtClean="0">
                <a:latin typeface="Times New Roman" panose="02020603050405020304" pitchFamily="18" charset="0"/>
                <a:cs typeface="Times New Roman" panose="02020603050405020304" pitchFamily="18" charset="0"/>
              </a:rPr>
              <a:t> smaller change of the ratios are consistent with intuition in the sense that the industrial input price, compared with primary commodity prices, are more up-stream.</a:t>
            </a:r>
            <a:endParaRPr lang="en-US" altLang="zh-CN" sz="12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7D8B72B9-B3B8-4F82-B35B-0944BEAA59AC}" type="slidenum">
              <a:rPr lang="en-US" smtClean="0"/>
              <a:pPr/>
              <a:t>51</a:t>
            </a:fld>
            <a:endParaRPr lang="en-US"/>
          </a:p>
        </p:txBody>
      </p:sp>
    </p:spTree>
    <p:extLst>
      <p:ext uri="{BB962C8B-B14F-4D97-AF65-F5344CB8AC3E}">
        <p14:creationId xmlns:p14="http://schemas.microsoft.com/office/powerpoint/2010/main" val="370758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The graph is</a:t>
            </a:r>
            <a:r>
              <a:rPr lang="en-US" altLang="zh-CN" baseline="0" dirty="0" smtClean="0">
                <a:latin typeface="Times New Roman" panose="02020603050405020304" pitchFamily="18" charset="0"/>
                <a:cs typeface="Times New Roman" panose="02020603050405020304" pitchFamily="18" charset="0"/>
              </a:rPr>
              <a:t> the bin-scatter plot of the PPI and CPI elasticities for each country.  </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52</a:t>
            </a:fld>
            <a:endParaRPr lang="en-US"/>
          </a:p>
        </p:txBody>
      </p:sp>
    </p:spTree>
    <p:extLst>
      <p:ext uri="{BB962C8B-B14F-4D97-AF65-F5344CB8AC3E}">
        <p14:creationId xmlns:p14="http://schemas.microsoft.com/office/powerpoint/2010/main" val="3990108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53</a:t>
            </a:fld>
            <a:endParaRPr lang="en-US"/>
          </a:p>
        </p:txBody>
      </p:sp>
    </p:spTree>
    <p:extLst>
      <p:ext uri="{BB962C8B-B14F-4D97-AF65-F5344CB8AC3E}">
        <p14:creationId xmlns:p14="http://schemas.microsoft.com/office/powerpoint/2010/main" val="196322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correlation between the calibration results and empirics is 0.314, and by regressing the calibrated results on empirical estimations, we get a statistically significantly positive coefficient, i.e., 0.036 with p-value 9.7%.</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55</a:t>
            </a:fld>
            <a:endParaRPr lang="en-US"/>
          </a:p>
        </p:txBody>
      </p:sp>
    </p:spTree>
    <p:extLst>
      <p:ext uri="{BB962C8B-B14F-4D97-AF65-F5344CB8AC3E}">
        <p14:creationId xmlns:p14="http://schemas.microsoft.com/office/powerpoint/2010/main" val="2689083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correlation between the calibration results and empirics is 0.315, and by regressing the calibrated results on empirical estimations, we also get a statistically significantly positive coefficient, i.e., 2.633 with p-value 6.1%.</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56</a:t>
            </a:fld>
            <a:endParaRPr lang="en-US"/>
          </a:p>
        </p:txBody>
      </p:sp>
    </p:spTree>
    <p:extLst>
      <p:ext uri="{BB962C8B-B14F-4D97-AF65-F5344CB8AC3E}">
        <p14:creationId xmlns:p14="http://schemas.microsoft.com/office/powerpoint/2010/main" val="2689083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correlation between the calibration results and empirics is 0.426, and by regressing the calibrated results on empirical estimations, we also get a statistically significantly positive coefficient, i.e., 3.405 with p-value 1.0%.</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57</a:t>
            </a:fld>
            <a:endParaRPr lang="en-US"/>
          </a:p>
        </p:txBody>
      </p:sp>
    </p:spTree>
    <p:extLst>
      <p:ext uri="{BB962C8B-B14F-4D97-AF65-F5344CB8AC3E}">
        <p14:creationId xmlns:p14="http://schemas.microsoft.com/office/powerpoint/2010/main" val="268908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a:t>
            </a:fld>
            <a:endParaRPr lang="en-US"/>
          </a:p>
        </p:txBody>
      </p:sp>
    </p:spTree>
    <p:extLst>
      <p:ext uri="{BB962C8B-B14F-4D97-AF65-F5344CB8AC3E}">
        <p14:creationId xmlns:p14="http://schemas.microsoft.com/office/powerpoint/2010/main" val="202460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58</a:t>
            </a:fld>
            <a:endParaRPr lang="en-US"/>
          </a:p>
        </p:txBody>
      </p:sp>
    </p:spTree>
    <p:extLst>
      <p:ext uri="{BB962C8B-B14F-4D97-AF65-F5344CB8AC3E}">
        <p14:creationId xmlns:p14="http://schemas.microsoft.com/office/powerpoint/2010/main" val="2689083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59</a:t>
            </a:fld>
            <a:endParaRPr lang="en-US"/>
          </a:p>
        </p:txBody>
      </p:sp>
    </p:spTree>
    <p:extLst>
      <p:ext uri="{BB962C8B-B14F-4D97-AF65-F5344CB8AC3E}">
        <p14:creationId xmlns:p14="http://schemas.microsoft.com/office/powerpoint/2010/main" val="64644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p-value in KS test is 4.2%. For small</a:t>
            </a:r>
            <a:r>
              <a:rPr lang="en-US" altLang="zh-CN" baseline="0" dirty="0" smtClean="0"/>
              <a:t> sample (&lt;50), it </a:t>
            </a:r>
            <a:r>
              <a:rPr lang="en-US" altLang="zh-CN" dirty="0" smtClean="0"/>
              <a:t>is quite conservative. In fact, it could </a:t>
            </a:r>
            <a:r>
              <a:rPr lang="en-US" altLang="zh-CN" dirty="0" smtClean="0"/>
              <a:t>be much </a:t>
            </a:r>
            <a:r>
              <a:rPr lang="en-US" altLang="zh-CN" dirty="0" smtClean="0"/>
              <a:t>more smaller,</a:t>
            </a:r>
            <a:r>
              <a:rPr lang="en-US" altLang="zh-CN" baseline="0" dirty="0" smtClean="0"/>
              <a:t> which means more significant.</a:t>
            </a:r>
            <a:endParaRPr lang="en-US" altLang="zh-CN" dirty="0" smtClean="0"/>
          </a:p>
          <a:p>
            <a:r>
              <a:rPr lang="en-US" altLang="zh-CN" dirty="0" smtClean="0"/>
              <a:t>The </a:t>
            </a:r>
            <a:r>
              <a:rPr lang="en-US" altLang="zh-CN" dirty="0"/>
              <a:t>results are robust in terms</a:t>
            </a:r>
            <a:r>
              <a:rPr lang="en-US" altLang="zh-CN" baseline="0" dirty="0"/>
              <a:t> of 5 </a:t>
            </a:r>
            <a:r>
              <a:rPr lang="en-US" altLang="zh-CN" baseline="0" dirty="0" smtClean="0"/>
              <a:t>year, 6 year, and 7 </a:t>
            </a:r>
            <a:r>
              <a:rPr lang="en-US" altLang="zh-CN" baseline="0" dirty="0"/>
              <a:t>year, but not 10 year. One reason could that 10 year case includes the crisis period, i.e., the period since 2008.</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6</a:t>
            </a:fld>
            <a:endParaRPr lang="en-US"/>
          </a:p>
        </p:txBody>
      </p:sp>
    </p:spTree>
    <p:extLst>
      <p:ext uri="{BB962C8B-B14F-4D97-AF65-F5344CB8AC3E}">
        <p14:creationId xmlns:p14="http://schemas.microsoft.com/office/powerpoint/2010/main" val="357355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Huang</a:t>
            </a:r>
            <a:r>
              <a:rPr lang="en-US" altLang="zh-CN" baseline="0" dirty="0"/>
              <a:t> and Liu (2005) implies that, </a:t>
            </a:r>
            <a:r>
              <a:rPr lang="en-US" altLang="zh-CN" dirty="0"/>
              <a:t>as the intermediate goods become more important relative to labor </a:t>
            </a:r>
            <a:r>
              <a:rPr lang="en-US" altLang="zh-CN" dirty="0" smtClean="0"/>
              <a:t>input in </a:t>
            </a:r>
            <a:r>
              <a:rPr lang="en-US" altLang="zh-CN" dirty="0"/>
              <a:t>processing final goods, the weights on PPI relative to the weights on CPI should be larger.</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7</a:t>
            </a:fld>
            <a:endParaRPr lang="en-US"/>
          </a:p>
        </p:txBody>
      </p:sp>
    </p:spTree>
    <p:extLst>
      <p:ext uri="{BB962C8B-B14F-4D97-AF65-F5344CB8AC3E}">
        <p14:creationId xmlns:p14="http://schemas.microsoft.com/office/powerpoint/2010/main" val="36849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f(.)</a:t>
            </a:r>
            <a:r>
              <a:rPr lang="en-US" altLang="zh-CN" baseline="0" dirty="0"/>
              <a:t> is a messy function, and thus not showed here.</a:t>
            </a:r>
          </a:p>
          <a:p>
            <a:r>
              <a:rPr lang="en-US" altLang="zh-CN" baseline="0" dirty="0"/>
              <a:t>2\ CPI can be viewed as the inflation in the final stage, while PPI (weighted average of all stage prices) reflects more early stage inflation.</a:t>
            </a:r>
            <a:endParaRPr lang="en-US" altLang="zh-CN" dirty="0"/>
          </a:p>
          <a:p>
            <a:r>
              <a:rPr lang="en-US" altLang="zh-CN" dirty="0"/>
              <a:t>3\ A</a:t>
            </a:r>
            <a:r>
              <a:rPr lang="en-US" altLang="zh-CN" baseline="0" dirty="0"/>
              <a:t>s the stage G increases, there are more terms of early stage inflation included in the welfare loss function. In other words, the weights of final stage inflation in welfare loss function becomes smaller, and early stage inflation becomes more important. By intuition, as the stage G increases, PPI should be put higher weights in the rule of optimal monetary policy.</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8</a:t>
            </a:fld>
            <a:endParaRPr lang="en-US"/>
          </a:p>
        </p:txBody>
      </p:sp>
    </p:spTree>
    <p:extLst>
      <p:ext uri="{BB962C8B-B14F-4D97-AF65-F5344CB8AC3E}">
        <p14:creationId xmlns:p14="http://schemas.microsoft.com/office/powerpoint/2010/main" val="368495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i="1" u="sng" dirty="0"/>
              <a:t>CPI vs. PPI</a:t>
            </a:r>
            <a:endParaRPr lang="en-US" dirty="0"/>
          </a:p>
          <a:p>
            <a:pPr lvl="0"/>
            <a:r>
              <a:rPr lang="en-PH" dirty="0"/>
              <a:t>The main difference lies in the coverage of goods and services included in the calculation of the index.  First, the CPI covers the set of goods and services purchased for consumption purposes of an average individual or household. Since imports are also purchased by consumers, imports are included in its basket of goods and services. On the other hand, the PPI includes all marketable outputs sold by domestic producers. As such, imports are not included in the calculation of the PPI. Second, while both includes personal consumption in their basket of goods and services, CPI only includes those that are directly paid by consumers and PPI also includes those that are not paid by the consumer (such as third parties and government) (US BLS, 2014).</a:t>
            </a:r>
            <a:endParaRPr lang="en-US" dirty="0"/>
          </a:p>
          <a:p>
            <a:endParaRPr lang="en-US" dirty="0"/>
          </a:p>
          <a:p>
            <a:pPr lvl="0"/>
            <a:r>
              <a:rPr lang="en-PH" dirty="0"/>
              <a:t>In some countries, the coverage of services of the CPI is much more extensive than that of the PPI, which creates a large divergence between the two indices (Moreno, 2010).</a:t>
            </a:r>
            <a:endParaRPr lang="en-US" dirty="0"/>
          </a:p>
          <a:p>
            <a:endParaRPr lang="en-US" dirty="0"/>
          </a:p>
          <a:p>
            <a:pPr lvl="0"/>
            <a:r>
              <a:rPr lang="en-PH" dirty="0"/>
              <a:t>The purpose of the construction of the indices also differ. The CPI attempts to measure changes in the cost of living, while the PPI is used to deflate revenue to measure real growth in output. (US BLS, 2014).</a:t>
            </a:r>
            <a:endParaRPr lang="en-US" dirty="0"/>
          </a:p>
          <a:p>
            <a:endParaRPr lang="en-US" dirty="0"/>
          </a:p>
          <a:p>
            <a:r>
              <a:rPr lang="en-PH" i="1" u="sng" dirty="0"/>
              <a:t>PPI vs WPI</a:t>
            </a:r>
            <a:endParaRPr lang="en-US" dirty="0"/>
          </a:p>
          <a:p>
            <a:pPr lvl="0"/>
            <a:r>
              <a:rPr lang="en-PH" dirty="0"/>
              <a:t>The PPI is closely related to the WPI and is used as a successor to the WPI in some countries (for </a:t>
            </a:r>
            <a:r>
              <a:rPr lang="en-PH" dirty="0" err="1"/>
              <a:t>eg</a:t>
            </a:r>
            <a:r>
              <a:rPr lang="en-PH" dirty="0"/>
              <a:t>., US). However, the PPI covers more goods and services and conforms more closely to the System of National Accounts. Moreover, the WPI does not cover retail products (Moreno, 2010).</a:t>
            </a:r>
            <a:endParaRPr lang="en-US" dirty="0"/>
          </a:p>
          <a:p>
            <a:endParaRPr lang="en-US" dirty="0"/>
          </a:p>
        </p:txBody>
      </p:sp>
      <p:sp>
        <p:nvSpPr>
          <p:cNvPr id="4" name="Slide Number Placeholder 3"/>
          <p:cNvSpPr>
            <a:spLocks noGrp="1"/>
          </p:cNvSpPr>
          <p:nvPr>
            <p:ph type="sldNum" sz="quarter" idx="10"/>
          </p:nvPr>
        </p:nvSpPr>
        <p:spPr/>
        <p:txBody>
          <a:bodyPr/>
          <a:lstStyle/>
          <a:p>
            <a:fld id="{D5EA67D7-AFBD-4D29-9B9F-FEF241CB4314}" type="slidenum">
              <a:rPr lang="en-US" smtClean="0"/>
              <a:pPr/>
              <a:t>10</a:t>
            </a:fld>
            <a:endParaRPr lang="en-US"/>
          </a:p>
        </p:txBody>
      </p:sp>
    </p:spTree>
    <p:extLst>
      <p:ext uri="{BB962C8B-B14F-4D97-AF65-F5344CB8AC3E}">
        <p14:creationId xmlns:p14="http://schemas.microsoft.com/office/powerpoint/2010/main" val="391554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12</a:t>
            </a:fld>
            <a:endParaRPr lang="en-US"/>
          </a:p>
        </p:txBody>
      </p:sp>
    </p:spTree>
    <p:extLst>
      <p:ext uri="{BB962C8B-B14F-4D97-AF65-F5344CB8AC3E}">
        <p14:creationId xmlns:p14="http://schemas.microsoft.com/office/powerpoint/2010/main" val="410234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Prof</a:t>
            </a:r>
            <a:r>
              <a:rPr lang="en-US" altLang="zh-CN" baseline="0" dirty="0"/>
              <a:t> Wei mentioned about adding US PNTR. </a:t>
            </a:r>
            <a:endParaRPr lang="zh-CN" altLang="en-US" dirty="0"/>
          </a:p>
        </p:txBody>
      </p:sp>
      <p:sp>
        <p:nvSpPr>
          <p:cNvPr id="4" name="灯片编号占位符 3"/>
          <p:cNvSpPr>
            <a:spLocks noGrp="1"/>
          </p:cNvSpPr>
          <p:nvPr>
            <p:ph type="sldNum" sz="quarter" idx="10"/>
          </p:nvPr>
        </p:nvSpPr>
        <p:spPr/>
        <p:txBody>
          <a:bodyPr/>
          <a:lstStyle/>
          <a:p>
            <a:fld id="{7D8B72B9-B3B8-4F82-B35B-0944BEAA59AC}" type="slidenum">
              <a:rPr lang="en-US" smtClean="0"/>
              <a:pPr/>
              <a:t>15</a:t>
            </a:fld>
            <a:endParaRPr lang="en-US"/>
          </a:p>
        </p:txBody>
      </p:sp>
    </p:spTree>
    <p:extLst>
      <p:ext uri="{BB962C8B-B14F-4D97-AF65-F5344CB8AC3E}">
        <p14:creationId xmlns:p14="http://schemas.microsoft.com/office/powerpoint/2010/main" val="98722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9A9EE7-4E17-46CF-A28F-59D3FCE8F856}" type="datetime1">
              <a:rPr lang="zh-CN" altLang="en-US" smtClean="0"/>
              <a:pPr/>
              <a:t>2017/7/25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0AE0FF-4F55-4AD9-9876-AEF065D0EBE8}" type="datetime1">
              <a:rPr lang="zh-CN" altLang="en-US" smtClean="0"/>
              <a:pPr/>
              <a:t>2017/7/25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EC7383-1C2A-4217-ADA2-1405734A5DE5}" type="datetime1">
              <a:rPr lang="zh-CN" altLang="en-US" smtClean="0"/>
              <a:pPr/>
              <a:t>2017/7/25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B67E0A-0D0E-4AC0-BDDD-C8F2BCC13DB2}" type="datetime1">
              <a:rPr lang="zh-CN" altLang="en-US" smtClean="0"/>
              <a:pPr/>
              <a:t>2017/7/25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BDDFB06-AF50-4677-B92D-293094A1121A}" type="datetime1">
              <a:rPr lang="zh-CN" altLang="en-US" smtClean="0"/>
              <a:pPr/>
              <a:t>2017/7/25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71A6BA2-37B6-48E0-9127-A8FF6859D448}" type="datetime1">
              <a:rPr lang="zh-CN" altLang="en-US" smtClean="0"/>
              <a:pPr/>
              <a:t>2017/7/25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F4CD18-5D38-447C-B8E5-183DE6D69A2A}" type="datetime1">
              <a:rPr lang="zh-CN" altLang="en-US" smtClean="0"/>
              <a:pPr/>
              <a:t>2017/7/25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C997645-D982-4233-93D3-019F024CB4BA}" type="datetime1">
              <a:rPr lang="zh-CN" altLang="en-US" smtClean="0"/>
              <a:pPr/>
              <a:t>2017/7/25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25CD4C-86DF-465E-8373-BEA6ABFF50CD}" type="datetime1">
              <a:rPr lang="zh-CN" altLang="en-US" smtClean="0"/>
              <a:pPr/>
              <a:t>2017/7/25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9C9285-2911-48B8-B09D-837B37528313}" type="datetime1">
              <a:rPr lang="zh-CN" altLang="en-US" smtClean="0"/>
              <a:pPr/>
              <a:t>2017/7/25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7B00DA-B231-454F-BDFF-F47029BA8BAA}" type="datetime1">
              <a:rPr lang="zh-CN" altLang="en-US" smtClean="0"/>
              <a:pPr/>
              <a:t>2017/7/25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121E0-4B55-4A5B-A454-52A77CF710A9}" type="datetime1">
              <a:rPr lang="zh-CN" altLang="en-US" smtClean="0"/>
              <a:pPr/>
              <a:t>2017/7/25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772816"/>
            <a:ext cx="9144000" cy="1470025"/>
          </a:xfrm>
        </p:spPr>
        <p:txBody>
          <a:bodyPr>
            <a:noAutofit/>
          </a:bodyPr>
          <a:lstStyle/>
          <a:p>
            <a:r>
              <a:rPr lang="en-US" altLang="zh-CN" sz="2800" dirty="0">
                <a:solidFill>
                  <a:srgbClr val="002060"/>
                </a:solidFill>
                <a:latin typeface="Times New Roman" panose="02020603050405020304" pitchFamily="18" charset="0"/>
                <a:cs typeface="Times New Roman" panose="02020603050405020304" pitchFamily="18" charset="0"/>
              </a:rPr>
              <a:t>On the Divergence between CPI and PPI: </a:t>
            </a:r>
            <a:br>
              <a:rPr lang="en-US" altLang="zh-CN" sz="2800" dirty="0">
                <a:solidFill>
                  <a:srgbClr val="002060"/>
                </a:solidFill>
                <a:latin typeface="Times New Roman" panose="02020603050405020304" pitchFamily="18" charset="0"/>
                <a:cs typeface="Times New Roman" panose="02020603050405020304" pitchFamily="18" charset="0"/>
              </a:rPr>
            </a:br>
            <a:r>
              <a:rPr lang="en-US" altLang="zh-CN" sz="2800" dirty="0">
                <a:solidFill>
                  <a:srgbClr val="C00000"/>
                </a:solidFill>
                <a:latin typeface="Times New Roman" panose="02020603050405020304" pitchFamily="18" charset="0"/>
                <a:cs typeface="Times New Roman" panose="02020603050405020304" pitchFamily="18" charset="0"/>
              </a:rPr>
              <a:t>The Role of Global Value Chains</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87624" y="3573016"/>
            <a:ext cx="6912768" cy="1991072"/>
          </a:xfrm>
        </p:spPr>
        <p:txBody>
          <a:bodyPr>
            <a:normAutofit/>
          </a:bodyPr>
          <a:lstStyle/>
          <a:p>
            <a:pPr>
              <a:spcAft>
                <a:spcPts val="1200"/>
              </a:spcAft>
            </a:pPr>
            <a:r>
              <a:rPr lang="en-US" altLang="zh-CN" sz="2400" dirty="0">
                <a:solidFill>
                  <a:schemeClr val="tx1"/>
                </a:solidFill>
                <a:latin typeface="Times New Roman" panose="02020603050405020304" pitchFamily="18" charset="0"/>
                <a:cs typeface="Times New Roman" panose="02020603050405020304" pitchFamily="18" charset="0"/>
              </a:rPr>
              <a:t>Shang-</a:t>
            </a:r>
            <a:r>
              <a:rPr lang="en-US" altLang="zh-CN" sz="2400" dirty="0" err="1">
                <a:solidFill>
                  <a:schemeClr val="tx1"/>
                </a:solidFill>
                <a:latin typeface="Times New Roman" panose="02020603050405020304" pitchFamily="18" charset="0"/>
                <a:cs typeface="Times New Roman" panose="02020603050405020304" pitchFamily="18" charset="0"/>
              </a:rPr>
              <a:t>Jin</a:t>
            </a:r>
            <a:r>
              <a:rPr lang="en-US" altLang="zh-CN" sz="2400" dirty="0">
                <a:solidFill>
                  <a:schemeClr val="tx1"/>
                </a:solidFill>
                <a:latin typeface="Times New Roman" panose="02020603050405020304" pitchFamily="18" charset="0"/>
                <a:cs typeface="Times New Roman" panose="02020603050405020304" pitchFamily="18" charset="0"/>
              </a:rPr>
              <a:t> Wei and </a:t>
            </a:r>
            <a:r>
              <a:rPr lang="en-US" altLang="zh-CN" sz="2400" dirty="0" err="1">
                <a:solidFill>
                  <a:schemeClr val="tx1"/>
                </a:solidFill>
                <a:latin typeface="Times New Roman" panose="02020603050405020304" pitchFamily="18" charset="0"/>
                <a:cs typeface="Times New Roman" panose="02020603050405020304" pitchFamily="18" charset="0"/>
              </a:rPr>
              <a:t>Yinxi</a:t>
            </a:r>
            <a:r>
              <a:rPr lang="en-US" altLang="zh-CN" sz="2400" dirty="0">
                <a:solidFill>
                  <a:schemeClr val="tx1"/>
                </a:solidFill>
                <a:latin typeface="Times New Roman" panose="02020603050405020304" pitchFamily="18" charset="0"/>
                <a:cs typeface="Times New Roman" panose="02020603050405020304" pitchFamily="18" charset="0"/>
              </a:rPr>
              <a:t> Xie</a:t>
            </a:r>
          </a:p>
          <a:p>
            <a:pPr>
              <a:spcAft>
                <a:spcPts val="1200"/>
              </a:spcAft>
            </a:pPr>
            <a:r>
              <a:rPr lang="en-US" altLang="zh-CN" sz="2000" dirty="0">
                <a:solidFill>
                  <a:schemeClr val="tx1"/>
                </a:solidFill>
                <a:latin typeface="Times New Roman" panose="02020603050405020304" pitchFamily="18" charset="0"/>
                <a:cs typeface="Times New Roman" panose="02020603050405020304" pitchFamily="18" charset="0"/>
              </a:rPr>
              <a:t>Columbia University</a:t>
            </a:r>
          </a:p>
          <a:p>
            <a:r>
              <a:rPr lang="en-US" altLang="zh-CN" sz="2000" dirty="0" smtClean="0">
                <a:solidFill>
                  <a:schemeClr val="tx1"/>
                </a:solidFill>
                <a:latin typeface="Times New Roman" panose="02020603050405020304" pitchFamily="18" charset="0"/>
                <a:cs typeface="Times New Roman" panose="02020603050405020304" pitchFamily="18" charset="0"/>
              </a:rPr>
              <a:t>July 25</a:t>
            </a:r>
            <a:r>
              <a:rPr lang="en-US" altLang="zh-CN"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2017</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extLst>
      <p:ext uri="{BB962C8B-B14F-4D97-AF65-F5344CB8AC3E}">
        <p14:creationId xmlns:p14="http://schemas.microsoft.com/office/powerpoint/2010/main" val="412023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515672" cy="808038"/>
          </a:xfrm>
        </p:spPr>
        <p:txBody>
          <a:bodyPr>
            <a:noAutofit/>
          </a:bodyPr>
          <a:lstStyle/>
          <a:p>
            <a:pPr algn="l"/>
            <a:r>
              <a:rPr lang="en-US" sz="3200" dirty="0">
                <a:latin typeface="Times New Roman" panose="02020603050405020304" pitchFamily="18" charset="0"/>
                <a:cs typeface="Times New Roman" panose="02020603050405020304" pitchFamily="18" charset="0"/>
              </a:rPr>
              <a:t>Definition: CPI vs. PPI</a:t>
            </a:r>
          </a:p>
        </p:txBody>
      </p:sp>
      <p:grpSp>
        <p:nvGrpSpPr>
          <p:cNvPr id="3" name="组合 2"/>
          <p:cNvGrpSpPr/>
          <p:nvPr/>
        </p:nvGrpSpPr>
        <p:grpSpPr>
          <a:xfrm>
            <a:off x="603448" y="1268760"/>
            <a:ext cx="8073008" cy="4392488"/>
            <a:chOff x="603448" y="1628800"/>
            <a:chExt cx="8073008" cy="4392488"/>
          </a:xfrm>
        </p:grpSpPr>
        <p:sp>
          <p:nvSpPr>
            <p:cNvPr id="5" name="椭圆 4"/>
            <p:cNvSpPr/>
            <p:nvPr/>
          </p:nvSpPr>
          <p:spPr>
            <a:xfrm>
              <a:off x="603448" y="2287488"/>
              <a:ext cx="5181600" cy="3733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椭圆 6"/>
            <p:cNvSpPr/>
            <p:nvPr/>
          </p:nvSpPr>
          <p:spPr>
            <a:xfrm>
              <a:off x="3422848" y="2287488"/>
              <a:ext cx="5181600" cy="3733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8" name="TextBox 7"/>
            <p:cNvSpPr txBox="1"/>
            <p:nvPr/>
          </p:nvSpPr>
          <p:spPr>
            <a:xfrm>
              <a:off x="2564904" y="1628800"/>
              <a:ext cx="1143000" cy="584775"/>
            </a:xfrm>
            <a:prstGeom prst="rect">
              <a:avLst/>
            </a:prstGeom>
            <a:noFill/>
          </p:spPr>
          <p:txBody>
            <a:bodyPr wrap="square" rtlCol="0">
              <a:spAutoFit/>
            </a:bodyPr>
            <a:lstStyle/>
            <a:p>
              <a:pPr algn="ctr"/>
              <a:r>
                <a:rPr lang="en-US" altLang="zh-CN" sz="3200" dirty="0">
                  <a:solidFill>
                    <a:schemeClr val="tx2"/>
                  </a:solidFill>
                  <a:latin typeface="Times New Roman" panose="02020603050405020304" pitchFamily="18" charset="0"/>
                  <a:cs typeface="Times New Roman" panose="02020603050405020304" pitchFamily="18" charset="0"/>
                </a:rPr>
                <a:t>CPI</a:t>
              </a:r>
              <a:endParaRPr lang="zh-CN" altLang="en-US" sz="3200"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80112" y="1628800"/>
              <a:ext cx="936104" cy="584775"/>
            </a:xfrm>
            <a:prstGeom prst="rect">
              <a:avLst/>
            </a:prstGeom>
            <a:noFill/>
          </p:spPr>
          <p:txBody>
            <a:bodyPr wrap="square" rtlCol="0">
              <a:spAutoFit/>
            </a:bodyPr>
            <a:lstStyle/>
            <a:p>
              <a:pPr algn="ctr"/>
              <a:r>
                <a:rPr lang="en-US" altLang="zh-CN" sz="3200" dirty="0">
                  <a:solidFill>
                    <a:srgbClr val="FF0000"/>
                  </a:solidFill>
                  <a:latin typeface="Times New Roman" panose="02020603050405020304" pitchFamily="18" charset="0"/>
                  <a:cs typeface="Times New Roman" panose="02020603050405020304" pitchFamily="18" charset="0"/>
                </a:rPr>
                <a:t>PPI</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31640" y="3356992"/>
              <a:ext cx="2091208" cy="1569660"/>
            </a:xfrm>
            <a:prstGeom prst="rect">
              <a:avLst/>
            </a:prstGeom>
            <a:noFill/>
          </p:spPr>
          <p:txBody>
            <a:bodyPr wrap="square" rtlCol="0">
              <a:spAutoFit/>
            </a:bodyPr>
            <a:lstStyle/>
            <a:p>
              <a:r>
                <a:rPr lang="en-US" altLang="zh-CN" sz="2400" dirty="0">
                  <a:solidFill>
                    <a:schemeClr val="tx2"/>
                  </a:solidFill>
                  <a:latin typeface="Times New Roman" panose="02020603050405020304" pitchFamily="18" charset="0"/>
                  <a:cs typeface="Times New Roman" panose="02020603050405020304" pitchFamily="18" charset="0"/>
                </a:rPr>
                <a:t>Services and</a:t>
              </a:r>
              <a:endParaRPr lang="zh-CN" altLang="en-US" sz="2400" dirty="0">
                <a:solidFill>
                  <a:schemeClr val="tx2"/>
                </a:solidFill>
                <a:latin typeface="Times New Roman" panose="02020603050405020304" pitchFamily="18" charset="0"/>
                <a:cs typeface="Times New Roman" panose="02020603050405020304" pitchFamily="18" charset="0"/>
              </a:endParaRPr>
            </a:p>
            <a:p>
              <a:r>
                <a:rPr lang="en-US" altLang="zh-CN" sz="2400" dirty="0">
                  <a:solidFill>
                    <a:schemeClr val="tx2"/>
                  </a:solidFill>
                  <a:latin typeface="Times New Roman" panose="02020603050405020304" pitchFamily="18" charset="0"/>
                  <a:cs typeface="Times New Roman" panose="02020603050405020304" pitchFamily="18" charset="0"/>
                </a:rPr>
                <a:t>Imported final goods </a:t>
              </a:r>
              <a:r>
                <a:rPr lang="en-US" altLang="zh-CN" sz="2400" dirty="0" smtClean="0">
                  <a:solidFill>
                    <a:schemeClr val="tx2"/>
                  </a:solidFill>
                  <a:latin typeface="Times New Roman" panose="02020603050405020304" pitchFamily="18" charset="0"/>
                  <a:cs typeface="Times New Roman" panose="02020603050405020304" pitchFamily="18" charset="0"/>
                </a:rPr>
                <a:t>that are </a:t>
              </a:r>
              <a:r>
                <a:rPr lang="en-US" altLang="zh-CN" sz="2400" dirty="0">
                  <a:solidFill>
                    <a:schemeClr val="tx2"/>
                  </a:solidFill>
                  <a:latin typeface="Times New Roman" panose="02020603050405020304" pitchFamily="18" charset="0"/>
                  <a:cs typeface="Times New Roman" panose="02020603050405020304" pitchFamily="18" charset="0"/>
                </a:rPr>
                <a:t>not in PPI</a:t>
              </a:r>
            </a:p>
          </p:txBody>
        </p:sp>
        <p:sp>
          <p:nvSpPr>
            <p:cNvPr id="11" name="TextBox 10"/>
            <p:cNvSpPr txBox="1"/>
            <p:nvPr/>
          </p:nvSpPr>
          <p:spPr>
            <a:xfrm>
              <a:off x="5965504" y="3356992"/>
              <a:ext cx="2710952" cy="1200329"/>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Domestically produced intermediate goods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779912" y="3356992"/>
              <a:ext cx="2005136"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Domestically produced final goods</a:t>
              </a:r>
              <a:endParaRPr lang="zh-CN" altLang="en-US" sz="3200" dirty="0">
                <a:latin typeface="Times New Roman" panose="02020603050405020304" pitchFamily="18" charset="0"/>
                <a:cs typeface="Times New Roman" panose="02020603050405020304" pitchFamily="18" charset="0"/>
              </a:endParaRPr>
            </a:p>
          </p:txBody>
        </p:sp>
      </p:grpSp>
      <p:sp>
        <p:nvSpPr>
          <p:cNvPr id="13" name="灯片编号占位符 12"/>
          <p:cNvSpPr>
            <a:spLocks noGrp="1"/>
          </p:cNvSpPr>
          <p:nvPr>
            <p:ph type="sldNum" sz="quarter" idx="12"/>
          </p:nvPr>
        </p:nvSpPr>
        <p:spPr/>
        <p:txBody>
          <a:bodyPr/>
          <a:lstStyle/>
          <a:p>
            <a:fld id="{99AA2C8D-8701-4DAE-AB34-2ED33FB06731}" type="slidenum">
              <a:rPr lang="en-US" smtClean="0"/>
              <a:pPr/>
              <a:t>10</a:t>
            </a:fld>
            <a:endParaRPr lang="en-US" dirty="0"/>
          </a:p>
        </p:txBody>
      </p:sp>
    </p:spTree>
    <p:extLst>
      <p:ext uri="{BB962C8B-B14F-4D97-AF65-F5344CB8AC3E}">
        <p14:creationId xmlns:p14="http://schemas.microsoft.com/office/powerpoint/2010/main" val="183119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496944" cy="1143000"/>
          </a:xfrm>
        </p:spPr>
        <p:txBody>
          <a:bodyPr>
            <a:normAutofit/>
          </a:bodyPr>
          <a:lstStyle/>
          <a:p>
            <a:pPr algn="l"/>
            <a:r>
              <a:rPr lang="en-US" altLang="zh-CN" sz="2800" dirty="0">
                <a:solidFill>
                  <a:srgbClr val="C00000"/>
                </a:solidFill>
                <a:latin typeface="Times New Roman" panose="02020603050405020304" pitchFamily="18" charset="0"/>
                <a:cs typeface="Times New Roman" panose="02020603050405020304" pitchFamily="18" charset="0"/>
              </a:rPr>
              <a:t>Production process has experienced a noticeable lengthening since 2001</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980728"/>
            <a:ext cx="4040188" cy="639762"/>
          </a:xfrm>
        </p:spPr>
        <p:txBody>
          <a:bodyPr>
            <a:noAutofit/>
          </a:bodyPr>
          <a:lstStyle/>
          <a:p>
            <a:pPr algn="ctr"/>
            <a:r>
              <a:rPr lang="en-US" sz="1800" b="0" dirty="0">
                <a:latin typeface="Times New Roman" panose="02020603050405020304" pitchFamily="18" charset="0"/>
                <a:cs typeface="Times New Roman" panose="02020603050405020304" pitchFamily="18" charset="0"/>
              </a:rPr>
              <a:t>The Upward Trend of Production Length, World Average</a:t>
            </a:r>
          </a:p>
        </p:txBody>
      </p:sp>
      <p:sp>
        <p:nvSpPr>
          <p:cNvPr id="7" name="Text Placeholder 6"/>
          <p:cNvSpPr>
            <a:spLocks noGrp="1"/>
          </p:cNvSpPr>
          <p:nvPr>
            <p:ph type="body" sz="quarter" idx="3"/>
          </p:nvPr>
        </p:nvSpPr>
        <p:spPr>
          <a:xfrm>
            <a:off x="4645025" y="1166763"/>
            <a:ext cx="4041775" cy="639762"/>
          </a:xfrm>
        </p:spPr>
        <p:txBody>
          <a:bodyPr>
            <a:noAutofit/>
          </a:bodyPr>
          <a:lstStyle/>
          <a:p>
            <a:pPr algn="ctr"/>
            <a:r>
              <a:rPr lang="en-US" sz="1800" b="0" dirty="0">
                <a:latin typeface="Times New Roman" panose="02020603050405020304" pitchFamily="18" charset="0"/>
                <a:cs typeface="Times New Roman" panose="02020603050405020304" pitchFamily="18" charset="0"/>
              </a:rPr>
              <a:t>The Production Length of Domestic and International Portion of GVCs, World Average, 1995 to 2011</a:t>
            </a:r>
          </a:p>
        </p:txBody>
      </p:sp>
      <p:pic>
        <p:nvPicPr>
          <p:cNvPr id="9" name="Content Placeholder 8"/>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3115" y="1806525"/>
            <a:ext cx="3768358" cy="3951288"/>
          </a:xfrm>
          <a:prstGeom prst="rect">
            <a:avLst/>
          </a:prstGeom>
          <a:noFill/>
          <a:ln>
            <a:noFill/>
          </a:ln>
        </p:spPr>
      </p:pic>
      <p:pic>
        <p:nvPicPr>
          <p:cNvPr id="10" name="Content Placeholder 9"/>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1836514"/>
            <a:ext cx="4041775" cy="4032448"/>
          </a:xfrm>
          <a:prstGeom prst="rect">
            <a:avLst/>
          </a:prstGeom>
          <a:noFill/>
          <a:ln>
            <a:noFill/>
          </a:ln>
        </p:spPr>
      </p:pic>
      <p:sp>
        <p:nvSpPr>
          <p:cNvPr id="11" name="TextBox 10"/>
          <p:cNvSpPr txBox="1"/>
          <p:nvPr/>
        </p:nvSpPr>
        <p:spPr>
          <a:xfrm>
            <a:off x="683568" y="5805807"/>
            <a:ext cx="352839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Source: Wang, Wei, Yu and Zhu </a:t>
            </a:r>
            <a:r>
              <a:rPr lang="en-US" sz="1600" dirty="0" smtClean="0">
                <a:latin typeface="Times New Roman" panose="02020603050405020304" pitchFamily="18" charset="0"/>
                <a:cs typeface="Times New Roman" panose="02020603050405020304" pitchFamily="18" charset="0"/>
              </a:rPr>
              <a:t>(NBER  2017</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61012" y="5796553"/>
            <a:ext cx="367142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Source: Wang, Wei, Yu and Zhu </a:t>
            </a:r>
            <a:r>
              <a:rPr lang="en-US" sz="1600" dirty="0" smtClean="0">
                <a:latin typeface="Times New Roman" panose="02020603050405020304" pitchFamily="18" charset="0"/>
                <a:cs typeface="Times New Roman" panose="02020603050405020304" pitchFamily="18" charset="0"/>
              </a:rPr>
              <a:t>(NBER  2017</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extLst>
      <p:ext uri="{BB962C8B-B14F-4D97-AF65-F5344CB8AC3E}">
        <p14:creationId xmlns:p14="http://schemas.microsoft.com/office/powerpoint/2010/main" val="277245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075240" cy="5073427"/>
          </a:xfrm>
        </p:spPr>
        <p:txBody>
          <a:bodyPr>
            <a:normAutofit/>
          </a:bodyPr>
          <a:lstStyle/>
          <a:p>
            <a:pPr marL="0" indent="0">
              <a:spcAft>
                <a:spcPts val="1200"/>
              </a:spcAft>
              <a:buNone/>
            </a:pPr>
            <a:r>
              <a:rPr lang="en-US" altLang="zh-CN" sz="2400" dirty="0">
                <a:latin typeface="Times New Roman" panose="02020603050405020304" pitchFamily="18" charset="0"/>
                <a:cs typeface="Times New Roman" panose="02020603050405020304" pitchFamily="18" charset="0"/>
              </a:rPr>
              <a:t>Wang, Wei, Yu and Zhu (</a:t>
            </a:r>
            <a:r>
              <a:rPr lang="en-US" altLang="zh-CN" sz="2400" dirty="0" smtClean="0">
                <a:latin typeface="Times New Roman" panose="02020603050405020304" pitchFamily="18" charset="0"/>
                <a:cs typeface="Times New Roman" panose="02020603050405020304" pitchFamily="18" charset="0"/>
              </a:rPr>
              <a:t>2017)</a:t>
            </a:r>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Definition: </a:t>
            </a:r>
            <a:r>
              <a:rPr lang="en-US" altLang="zh-CN" sz="2400" dirty="0">
                <a:latin typeface="Times New Roman" panose="02020603050405020304" pitchFamily="18" charset="0"/>
                <a:cs typeface="Times New Roman" panose="02020603050405020304" pitchFamily="18" charset="0"/>
              </a:rPr>
              <a:t>the average number of production stages between the primary inputs in a country-sector to final products in another country/sector.</a:t>
            </a:r>
          </a:p>
          <a:p>
            <a:r>
              <a:rPr lang="en-US" sz="2400" dirty="0">
                <a:latin typeface="Times New Roman" panose="02020603050405020304" pitchFamily="18" charset="0"/>
                <a:cs typeface="Times New Roman" panose="02020603050405020304" pitchFamily="18" charset="0"/>
              </a:rPr>
              <a:t>Construction: </a:t>
            </a:r>
            <a:r>
              <a:rPr lang="en-US" altLang="zh-CN" sz="2400" dirty="0">
                <a:latin typeface="Times New Roman" panose="02020603050405020304" pitchFamily="18" charset="0"/>
                <a:cs typeface="Times New Roman" panose="02020603050405020304" pitchFamily="18" charset="0"/>
              </a:rPr>
              <a:t>the average number of times that value-added created by the prime factors in a country-sector pair has been counted as gross output in the production process until its embodiment in a final product.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6" name="Title 1"/>
          <p:cNvSpPr txBox="1">
            <a:spLocks/>
          </p:cNvSpPr>
          <p:nvPr/>
        </p:nvSpPr>
        <p:spPr>
          <a:xfrm>
            <a:off x="179512" y="-27384"/>
            <a:ext cx="8515672" cy="8080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Times New Roman" panose="02020603050405020304" pitchFamily="18" charset="0"/>
                <a:cs typeface="Times New Roman" panose="02020603050405020304" pitchFamily="18" charset="0"/>
              </a:rPr>
              <a:t>Measurement of the production length </a:t>
            </a:r>
            <a:r>
              <a:rPr lang="en-US" altLang="zh-CN" sz="2800" dirty="0">
                <a:latin typeface="Times New Roman" panose="02020603050405020304" pitchFamily="18" charset="0"/>
                <a:cs typeface="Times New Roman" panose="02020603050405020304" pitchFamily="18" charset="0"/>
              </a:rPr>
              <a:t>(WWYZ, </a:t>
            </a:r>
            <a:r>
              <a:rPr lang="en-US" altLang="zh-CN" sz="2800" dirty="0" smtClean="0">
                <a:latin typeface="Times New Roman" panose="02020603050405020304" pitchFamily="18" charset="0"/>
                <a:cs typeface="Times New Roman" panose="02020603050405020304" pitchFamily="18" charset="0"/>
              </a:rPr>
              <a:t>2017)</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26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363272" cy="5472608"/>
              </a:xfrm>
            </p:spPr>
            <p:txBody>
              <a:bodyPr>
                <a:noAutofit/>
              </a:bodyPr>
              <a:lstStyle/>
              <a:p>
                <a:pPr>
                  <a:spcAft>
                    <a:spcPts val="1200"/>
                  </a:spcAft>
                </a:pPr>
                <a:r>
                  <a:rPr lang="en-US" altLang="zh-CN" sz="2000" dirty="0">
                    <a:latin typeface="Times New Roman" panose="02020603050405020304" pitchFamily="18" charset="0"/>
                    <a:cs typeface="Times New Roman" panose="02020603050405020304" pitchFamily="18" charset="0"/>
                  </a:rPr>
                  <a:t>Idea: average number of country-sectors from the primary factors to the final consumption</a:t>
                </a:r>
              </a:p>
              <a:p>
                <a:pPr marL="457200" lvl="1" indent="0">
                  <a:spcAft>
                    <a:spcPts val="1200"/>
                  </a:spcAft>
                  <a:buNone/>
                </a:pPr>
                <a14:m>
                  <m:oMathPara xmlns:m="http://schemas.openxmlformats.org/officeDocument/2006/math">
                    <m:oMathParaPr>
                      <m:jc m:val="centerGroup"/>
                    </m:oMathParaPr>
                    <m:oMath xmlns:m="http://schemas.openxmlformats.org/officeDocument/2006/math">
                      <m:r>
                        <a:rPr lang="en-US" altLang="zh-CN" sz="2000" i="1">
                          <a:latin typeface="Cambria Math"/>
                        </a:rPr>
                        <m:t>𝑃𝐿</m:t>
                      </m:r>
                      <m:r>
                        <a:rPr lang="en-US" altLang="zh-CN" sz="2000" i="1">
                          <a:latin typeface="Cambria Math"/>
                        </a:rPr>
                        <m:t>_</m:t>
                      </m:r>
                      <m:r>
                        <a:rPr lang="en-US" altLang="zh-CN" sz="2000" i="1">
                          <a:latin typeface="Cambria Math"/>
                        </a:rPr>
                        <m:t>𝐺𝑉𝐶</m:t>
                      </m:r>
                      <m:r>
                        <a:rPr lang="en-US" altLang="zh-CN" sz="2000" i="1">
                          <a:latin typeface="Cambria Math"/>
                        </a:rPr>
                        <m:t>=</m:t>
                      </m:r>
                      <m:r>
                        <a:rPr lang="en-US" altLang="zh-CN" sz="2000" i="1">
                          <a:latin typeface="Cambria Math"/>
                        </a:rPr>
                        <m:t>𝑃𝐿𝑑</m:t>
                      </m:r>
                      <m:r>
                        <a:rPr lang="en-US" altLang="zh-CN" sz="2000" i="1">
                          <a:latin typeface="Cambria Math"/>
                        </a:rPr>
                        <m:t>_</m:t>
                      </m:r>
                      <m:r>
                        <a:rPr lang="en-US" altLang="zh-CN" sz="2000" i="1">
                          <a:latin typeface="Cambria Math"/>
                        </a:rPr>
                        <m:t>𝐺𝑉𝐶</m:t>
                      </m:r>
                      <m:r>
                        <a:rPr lang="en-US" altLang="zh-CN" sz="2000" i="1">
                          <a:latin typeface="Cambria Math"/>
                        </a:rPr>
                        <m:t>+</m:t>
                      </m:r>
                      <m:r>
                        <a:rPr lang="en-US" altLang="zh-CN" sz="2000" i="1">
                          <a:latin typeface="Cambria Math"/>
                        </a:rPr>
                        <m:t>𝑃𝐿𝑖</m:t>
                      </m:r>
                      <m:r>
                        <a:rPr lang="en-US" altLang="zh-CN" sz="2000" i="1">
                          <a:latin typeface="Cambria Math"/>
                        </a:rPr>
                        <m:t>_</m:t>
                      </m:r>
                      <m:r>
                        <a:rPr lang="en-US" altLang="zh-CN" sz="2000" i="1">
                          <a:latin typeface="Cambria Math"/>
                        </a:rPr>
                        <m:t>𝐺𝑉𝐶</m:t>
                      </m:r>
                      <m:r>
                        <a:rPr lang="en-US" altLang="zh-CN" sz="2000" i="1">
                          <a:latin typeface="Cambria Math"/>
                        </a:rPr>
                        <m:t>=</m:t>
                      </m:r>
                      <m:f>
                        <m:fPr>
                          <m:ctrlPr>
                            <a:rPr lang="zh-CN" altLang="zh-CN" sz="2000" i="1">
                              <a:latin typeface="Cambria Math"/>
                            </a:rPr>
                          </m:ctrlPr>
                        </m:fPr>
                        <m:num>
                          <m:r>
                            <a:rPr lang="en-US" altLang="zh-CN" sz="2000" i="1">
                              <a:latin typeface="Cambria Math"/>
                            </a:rPr>
                            <m:t>𝑋𝑑</m:t>
                          </m:r>
                          <m:r>
                            <a:rPr lang="en-US" altLang="zh-CN" sz="2000" i="1">
                              <a:latin typeface="Cambria Math"/>
                            </a:rPr>
                            <m:t>_</m:t>
                          </m:r>
                          <m:r>
                            <a:rPr lang="en-US" altLang="zh-CN" sz="2000" i="1">
                              <a:latin typeface="Cambria Math"/>
                            </a:rPr>
                            <m:t>𝐺𝑉𝐶</m:t>
                          </m:r>
                        </m:num>
                        <m:den>
                          <m:r>
                            <a:rPr lang="en-US" altLang="zh-CN" sz="2000" i="1">
                              <a:latin typeface="Cambria Math"/>
                            </a:rPr>
                            <m:t>𝑉𝑌</m:t>
                          </m:r>
                          <m:r>
                            <a:rPr lang="en-US" altLang="zh-CN" sz="2000" i="1">
                              <a:latin typeface="Cambria Math"/>
                            </a:rPr>
                            <m:t>_</m:t>
                          </m:r>
                          <m:r>
                            <a:rPr lang="en-US" altLang="zh-CN" sz="2000" i="1">
                              <a:latin typeface="Cambria Math"/>
                            </a:rPr>
                            <m:t>𝐺𝑉𝐶</m:t>
                          </m:r>
                        </m:den>
                      </m:f>
                      <m:r>
                        <a:rPr lang="en-US" altLang="zh-CN" sz="2000" i="1">
                          <a:latin typeface="Cambria Math"/>
                        </a:rPr>
                        <m:t>+</m:t>
                      </m:r>
                      <m:f>
                        <m:fPr>
                          <m:ctrlPr>
                            <a:rPr lang="zh-CN" altLang="zh-CN" sz="2000" i="1">
                              <a:latin typeface="Cambria Math"/>
                            </a:rPr>
                          </m:ctrlPr>
                        </m:fPr>
                        <m:num>
                          <m:r>
                            <a:rPr lang="en-US" altLang="zh-CN" sz="2000" i="1">
                              <a:latin typeface="Cambria Math"/>
                            </a:rPr>
                            <m:t>𝑋𝑖</m:t>
                          </m:r>
                          <m:r>
                            <a:rPr lang="en-US" altLang="zh-CN" sz="2000" i="1">
                              <a:latin typeface="Cambria Math"/>
                            </a:rPr>
                            <m:t>_</m:t>
                          </m:r>
                          <m:r>
                            <a:rPr lang="en-US" altLang="zh-CN" sz="2000" i="1">
                              <a:latin typeface="Cambria Math"/>
                            </a:rPr>
                            <m:t>𝐺𝑉𝐶</m:t>
                          </m:r>
                        </m:num>
                        <m:den>
                          <m:r>
                            <a:rPr lang="en-US" altLang="zh-CN" sz="2000" i="1">
                              <a:latin typeface="Cambria Math"/>
                            </a:rPr>
                            <m:t>𝑉𝑌</m:t>
                          </m:r>
                          <m:r>
                            <a:rPr lang="en-US" altLang="zh-CN" sz="2000" i="1">
                              <a:latin typeface="Cambria Math"/>
                            </a:rPr>
                            <m:t>_</m:t>
                          </m:r>
                          <m:r>
                            <a:rPr lang="en-US" altLang="zh-CN" sz="2000" i="1">
                              <a:latin typeface="Cambria Math"/>
                            </a:rPr>
                            <m:t>𝐺𝑉𝐶</m:t>
                          </m:r>
                        </m:den>
                      </m:f>
                    </m:oMath>
                  </m:oMathPara>
                </a14:m>
                <a:endParaRPr lang="en-US" altLang="zh-CN" sz="2000" dirty="0">
                  <a:latin typeface="Times New Roman" panose="02020603050405020304" pitchFamily="18" charset="0"/>
                  <a:cs typeface="Times New Roman" panose="02020603050405020304" pitchFamily="18" charset="0"/>
                </a:endParaRPr>
              </a:p>
              <a:p>
                <a:pPr lvl="1">
                  <a:buFontTx/>
                  <a:buChar char="-"/>
                </a:pPr>
                <a14:m>
                  <m:oMath xmlns:m="http://schemas.openxmlformats.org/officeDocument/2006/math">
                    <m:r>
                      <a:rPr lang="en-US" altLang="zh-CN" sz="1800" i="1">
                        <a:latin typeface="Cambria Math"/>
                      </a:rPr>
                      <m:t>𝑃𝐿</m:t>
                    </m:r>
                    <m:r>
                      <a:rPr lang="en-US" altLang="zh-CN" sz="1800" i="1">
                        <a:latin typeface="Cambria Math"/>
                      </a:rPr>
                      <m:t>_</m:t>
                    </m:r>
                    <m:r>
                      <a:rPr lang="en-US" altLang="zh-CN" sz="1800" i="1">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total average production length of domestic value-added of source country embodied in its bilateral intermediate exports.</a:t>
                </a:r>
                <a:endParaRPr lang="en-US" altLang="zh-CN" sz="1800" i="1" dirty="0">
                  <a:latin typeface="Times New Roman" panose="02020603050405020304" pitchFamily="18" charset="0"/>
                  <a:cs typeface="Times New Roman" panose="02020603050405020304" pitchFamily="18" charset="0"/>
                </a:endParaRPr>
              </a:p>
              <a:p>
                <a:pPr lvl="1">
                  <a:buFontTx/>
                  <a:buChar char="-"/>
                </a:pPr>
                <a14:m>
                  <m:oMath xmlns:m="http://schemas.openxmlformats.org/officeDocument/2006/math">
                    <m:r>
                      <a:rPr lang="en-US" altLang="zh-CN" sz="1800" i="1">
                        <a:latin typeface="Cambria Math"/>
                      </a:rPr>
                      <m:t>𝑃𝐿𝑑</m:t>
                    </m:r>
                    <m:r>
                      <a:rPr lang="en-US" altLang="zh-CN" sz="1800" i="1">
                        <a:latin typeface="Cambria Math"/>
                      </a:rPr>
                      <m:t>_</m:t>
                    </m:r>
                    <m:r>
                      <a:rPr lang="en-US" altLang="zh-CN" sz="1800" i="1">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average domestic length of GVC production.</a:t>
                </a:r>
              </a:p>
              <a:p>
                <a:pPr lvl="1">
                  <a:buFontTx/>
                  <a:buChar char="-"/>
                </a:pPr>
                <a14:m>
                  <m:oMath xmlns:m="http://schemas.openxmlformats.org/officeDocument/2006/math">
                    <m:r>
                      <a:rPr lang="en-US" altLang="zh-CN" sz="1800" i="1">
                        <a:latin typeface="Cambria Math"/>
                      </a:rPr>
                      <m:t>𝑃𝐿𝑖</m:t>
                    </m:r>
                    <m:r>
                      <a:rPr lang="en-US" altLang="zh-CN" sz="1800" i="1">
                        <a:latin typeface="Cambria Math"/>
                      </a:rPr>
                      <m:t>_</m:t>
                    </m:r>
                    <m:r>
                      <a:rPr lang="en-US" altLang="zh-CN" sz="1800" i="1">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average international length of source country’s GVC production.</a:t>
                </a:r>
                <a:endParaRPr lang="en-US" altLang="zh-CN" sz="1800" i="1" dirty="0">
                  <a:latin typeface="Times New Roman" panose="02020603050405020304" pitchFamily="18" charset="0"/>
                  <a:cs typeface="Times New Roman" panose="02020603050405020304" pitchFamily="18" charset="0"/>
                </a:endParaRPr>
              </a:p>
              <a:p>
                <a:pPr lvl="1">
                  <a:buFontTx/>
                  <a:buChar char="-"/>
                </a:pPr>
                <a14:m>
                  <m:oMath xmlns:m="http://schemas.openxmlformats.org/officeDocument/2006/math">
                    <m:r>
                      <a:rPr lang="en-US" altLang="zh-CN" sz="1800" i="1">
                        <a:latin typeface="Cambria Math"/>
                      </a:rPr>
                      <m:t>𝑉</m:t>
                    </m:r>
                    <m:r>
                      <a:rPr lang="en-US" altLang="zh-CN" sz="1800" b="0" i="1" smtClean="0">
                        <a:latin typeface="Cambria Math"/>
                      </a:rPr>
                      <m:t>𝑌</m:t>
                    </m:r>
                    <m:r>
                      <a:rPr lang="en-US" altLang="zh-CN" sz="1800" b="0" i="1" smtClean="0">
                        <a:latin typeface="Cambria Math"/>
                      </a:rPr>
                      <m:t>_</m:t>
                    </m:r>
                    <m:r>
                      <a:rPr lang="en-US" altLang="zh-CN" sz="1800" b="0" i="1" smtClean="0">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amount of domestic value added generated from the production of gross intermediate exports.</a:t>
                </a:r>
              </a:p>
              <a:p>
                <a:pPr lvl="1">
                  <a:buFontTx/>
                  <a:buChar char="-"/>
                </a:pPr>
                <a14:m>
                  <m:oMath xmlns:m="http://schemas.openxmlformats.org/officeDocument/2006/math">
                    <m:r>
                      <a:rPr lang="en-US" altLang="zh-CN" sz="1800" i="1">
                        <a:latin typeface="Cambria Math"/>
                      </a:rPr>
                      <m:t>𝑋𝑑</m:t>
                    </m:r>
                    <m:r>
                      <a:rPr lang="en-US" altLang="zh-CN" sz="1800" i="1">
                        <a:latin typeface="Cambria Math"/>
                      </a:rPr>
                      <m:t>_</m:t>
                    </m:r>
                    <m:r>
                      <a:rPr lang="en-US" altLang="zh-CN" sz="1800" i="1">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domestic gross output generated by GVC production activities.</a:t>
                </a:r>
              </a:p>
              <a:p>
                <a:pPr lvl="1">
                  <a:spcAft>
                    <a:spcPts val="1200"/>
                  </a:spcAft>
                  <a:buFontTx/>
                  <a:buChar char="-"/>
                </a:pPr>
                <a14:m>
                  <m:oMath xmlns:m="http://schemas.openxmlformats.org/officeDocument/2006/math">
                    <m:r>
                      <a:rPr lang="en-US" altLang="zh-CN" sz="1800" i="1">
                        <a:latin typeface="Cambria Math"/>
                      </a:rPr>
                      <m:t>𝑋</m:t>
                    </m:r>
                    <m:r>
                      <a:rPr lang="en-US" altLang="zh-CN" sz="1800" b="0" i="1" smtClean="0">
                        <a:latin typeface="Cambria Math"/>
                      </a:rPr>
                      <m:t>𝑖</m:t>
                    </m:r>
                    <m:r>
                      <a:rPr lang="en-US" altLang="zh-CN" sz="1800" i="1">
                        <a:latin typeface="Cambria Math"/>
                      </a:rPr>
                      <m:t>_</m:t>
                    </m:r>
                    <m:r>
                      <a:rPr lang="en-US" altLang="zh-CN" sz="1800" i="1">
                        <a:latin typeface="Cambria Math"/>
                      </a:rPr>
                      <m:t>𝐺𝑉𝐶</m:t>
                    </m:r>
                  </m:oMath>
                </a14:m>
                <a:r>
                  <a:rPr lang="en-US" altLang="zh-CN" sz="1800" dirty="0">
                    <a:latin typeface="Times New Roman" panose="02020603050405020304" pitchFamily="18" charset="0"/>
                    <a:cs typeface="Times New Roman" panose="02020603050405020304" pitchFamily="18" charset="0"/>
                  </a:rPr>
                  <a:t> : the total international (foreign) gross outputs induced by domestic value-added of source country embodied in its GVC related intermediate exports.</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Actual application: using an WIOD inter-country input-output table with G countries and N sectors. G=40, N=35.</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363272" cy="5472608"/>
              </a:xfrm>
              <a:blipFill rotWithShape="1">
                <a:blip r:embed="rId2"/>
                <a:stretch>
                  <a:fillRect l="-583" t="-557" r="-1093"/>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6" name="Title 1"/>
          <p:cNvSpPr txBox="1">
            <a:spLocks/>
          </p:cNvSpPr>
          <p:nvPr/>
        </p:nvSpPr>
        <p:spPr>
          <a:xfrm>
            <a:off x="179512" y="-27384"/>
            <a:ext cx="8515672" cy="8080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Times New Roman" panose="02020603050405020304" pitchFamily="18" charset="0"/>
                <a:cs typeface="Times New Roman" panose="02020603050405020304" pitchFamily="18" charset="0"/>
              </a:rPr>
              <a:t>Measurement of the production length (WWYZ, </a:t>
            </a:r>
            <a:r>
              <a:rPr lang="en-US" sz="2800" dirty="0" smtClean="0">
                <a:latin typeface="Times New Roman" panose="02020603050405020304" pitchFamily="18" charset="0"/>
                <a:cs typeface="Times New Roman" panose="02020603050405020304" pitchFamily="18" charset="0"/>
              </a:rPr>
              <a:t>2017)</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67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496944" cy="1143000"/>
          </a:xfrm>
        </p:spPr>
        <p:txBody>
          <a:bodyPr>
            <a:normAutofit/>
          </a:bodyPr>
          <a:lstStyle/>
          <a:p>
            <a:pPr algn="l"/>
            <a:r>
              <a:rPr lang="en-US" altLang="zh-CN" sz="2800" dirty="0">
                <a:solidFill>
                  <a:srgbClr val="C00000"/>
                </a:solidFill>
                <a:latin typeface="Times New Roman" panose="02020603050405020304" pitchFamily="18" charset="0"/>
                <a:cs typeface="Times New Roman" panose="02020603050405020304" pitchFamily="18" charset="0"/>
              </a:rPr>
              <a:t>Production process has experienced a noticeable lengthening since 2001</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980728"/>
            <a:ext cx="4040188" cy="639762"/>
          </a:xfrm>
        </p:spPr>
        <p:txBody>
          <a:bodyPr>
            <a:noAutofit/>
          </a:bodyPr>
          <a:lstStyle/>
          <a:p>
            <a:pPr algn="ctr"/>
            <a:r>
              <a:rPr lang="en-US" sz="1800" b="0" dirty="0">
                <a:latin typeface="Times New Roman" panose="02020603050405020304" pitchFamily="18" charset="0"/>
                <a:cs typeface="Times New Roman" panose="02020603050405020304" pitchFamily="18" charset="0"/>
              </a:rPr>
              <a:t>The Upward Trend of Production Length, World Average</a:t>
            </a:r>
          </a:p>
        </p:txBody>
      </p:sp>
      <p:sp>
        <p:nvSpPr>
          <p:cNvPr id="7" name="Text Placeholder 6"/>
          <p:cNvSpPr>
            <a:spLocks noGrp="1"/>
          </p:cNvSpPr>
          <p:nvPr>
            <p:ph type="body" sz="quarter" idx="3"/>
          </p:nvPr>
        </p:nvSpPr>
        <p:spPr>
          <a:xfrm>
            <a:off x="4645025" y="1166763"/>
            <a:ext cx="4041775" cy="639762"/>
          </a:xfrm>
        </p:spPr>
        <p:txBody>
          <a:bodyPr>
            <a:noAutofit/>
          </a:bodyPr>
          <a:lstStyle/>
          <a:p>
            <a:pPr algn="ctr"/>
            <a:r>
              <a:rPr lang="en-US" sz="1800" b="0" dirty="0">
                <a:latin typeface="Times New Roman" panose="02020603050405020304" pitchFamily="18" charset="0"/>
                <a:cs typeface="Times New Roman" panose="02020603050405020304" pitchFamily="18" charset="0"/>
              </a:rPr>
              <a:t>The Production Length of Domestic and International Portion of GVCs, World Average, 1995 to 2011</a:t>
            </a:r>
          </a:p>
        </p:txBody>
      </p:sp>
      <p:pic>
        <p:nvPicPr>
          <p:cNvPr id="9" name="Content Placeholder 8"/>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3115" y="1806525"/>
            <a:ext cx="3768358" cy="3951288"/>
          </a:xfrm>
          <a:prstGeom prst="rect">
            <a:avLst/>
          </a:prstGeom>
          <a:noFill/>
          <a:ln>
            <a:noFill/>
          </a:ln>
        </p:spPr>
      </p:pic>
      <p:pic>
        <p:nvPicPr>
          <p:cNvPr id="10" name="Content Placeholder 9"/>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1836514"/>
            <a:ext cx="4041775" cy="4032448"/>
          </a:xfrm>
          <a:prstGeom prst="rect">
            <a:avLst/>
          </a:prstGeom>
          <a:noFill/>
          <a:ln>
            <a:noFill/>
          </a:ln>
        </p:spPr>
      </p:pic>
      <p:sp>
        <p:nvSpPr>
          <p:cNvPr id="11" name="TextBox 10"/>
          <p:cNvSpPr txBox="1"/>
          <p:nvPr/>
        </p:nvSpPr>
        <p:spPr>
          <a:xfrm>
            <a:off x="683568" y="5805807"/>
            <a:ext cx="352839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Source: Wang, Wei, Yu and Zhu </a:t>
            </a:r>
            <a:r>
              <a:rPr lang="en-US" sz="1600" dirty="0" smtClean="0">
                <a:latin typeface="Times New Roman" panose="02020603050405020304" pitchFamily="18" charset="0"/>
                <a:cs typeface="Times New Roman" panose="02020603050405020304" pitchFamily="18" charset="0"/>
              </a:rPr>
              <a:t>(NBER 2017</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61012" y="5796553"/>
            <a:ext cx="367142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Source: Wang, Wei, Yu and Zhu </a:t>
            </a:r>
            <a:r>
              <a:rPr lang="en-US" sz="1600" dirty="0" smtClean="0">
                <a:latin typeface="Times New Roman" panose="02020603050405020304" pitchFamily="18" charset="0"/>
                <a:cs typeface="Times New Roman" panose="02020603050405020304" pitchFamily="18" charset="0"/>
              </a:rPr>
              <a:t>(NBER 2017</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extLst>
      <p:ext uri="{BB962C8B-B14F-4D97-AF65-F5344CB8AC3E}">
        <p14:creationId xmlns:p14="http://schemas.microsoft.com/office/powerpoint/2010/main" val="297683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6632"/>
            <a:ext cx="8229600" cy="648072"/>
          </a:xfrm>
        </p:spPr>
        <p:txBody>
          <a:bodyPr>
            <a:noAutofit/>
          </a:bodyPr>
          <a:lstStyle/>
          <a:p>
            <a:pPr algn="l"/>
            <a:r>
              <a:rPr lang="en-US" altLang="zh-CN" sz="2400" dirty="0">
                <a:solidFill>
                  <a:srgbClr val="002060"/>
                </a:solidFill>
                <a:latin typeface="Times New Roman" panose="02020603050405020304" pitchFamily="18" charset="0"/>
                <a:cs typeface="Times New Roman" panose="02020603050405020304" pitchFamily="18" charset="0"/>
              </a:rPr>
              <a:t>Why has the production process become longer?</a:t>
            </a:r>
            <a:endParaRPr lang="zh-CN" altLang="en-US" sz="2400" dirty="0">
              <a:solidFill>
                <a:srgbClr val="00206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251520" y="908720"/>
            <a:ext cx="8712968" cy="5429200"/>
          </a:xfrm>
        </p:spPr>
        <p:txBody>
          <a:bodyPr>
            <a:noAutofit/>
          </a:bodyPr>
          <a:lstStyle/>
          <a:p>
            <a:pPr lvl="1">
              <a:spcAft>
                <a:spcPts val="1800"/>
              </a:spcAft>
            </a:pPr>
            <a:r>
              <a:rPr lang="en-US" altLang="zh-CN" sz="2000" dirty="0">
                <a:latin typeface="Times New Roman" panose="02020603050405020304" pitchFamily="18" charset="0"/>
                <a:cs typeface="Times New Roman" panose="02020603050405020304" pitchFamily="18" charset="0"/>
              </a:rPr>
              <a:t>China’s accession to the World Trade Organization in December 2001</a:t>
            </a:r>
          </a:p>
          <a:p>
            <a:pPr lvl="2">
              <a:spcAft>
                <a:spcPts val="1800"/>
              </a:spcAft>
            </a:pPr>
            <a:r>
              <a:rPr lang="en-US" altLang="zh-CN" sz="2000" dirty="0">
                <a:latin typeface="Times New Roman" panose="02020603050405020304" pitchFamily="18" charset="0"/>
                <a:cs typeface="Times New Roman" panose="02020603050405020304" pitchFamily="18" charset="0"/>
              </a:rPr>
              <a:t>Integration took place in phases over the next five years</a:t>
            </a:r>
          </a:p>
          <a:p>
            <a:pPr lvl="2">
              <a:spcAft>
                <a:spcPts val="1800"/>
              </a:spcAft>
            </a:pPr>
            <a:r>
              <a:rPr lang="en-US" altLang="zh-CN" sz="2000" dirty="0">
                <a:latin typeface="Times New Roman" panose="02020603050405020304" pitchFamily="18" charset="0"/>
                <a:cs typeface="Times New Roman" panose="02020603050405020304" pitchFamily="18" charset="0"/>
              </a:rPr>
              <a:t>US trade liberalization: Permanent Normal Trading Relations to China in 2000, equivalent a reduction of tariff by 13 </a:t>
            </a:r>
            <a:r>
              <a:rPr lang="en-US" altLang="zh-CN" sz="2000" dirty="0" err="1">
                <a:latin typeface="Times New Roman" panose="02020603050405020304" pitchFamily="18" charset="0"/>
                <a:cs typeface="Times New Roman" panose="02020603050405020304" pitchFamily="18" charset="0"/>
              </a:rPr>
              <a:t>pct</a:t>
            </a:r>
            <a:r>
              <a:rPr lang="en-US" altLang="zh-CN" sz="2000" dirty="0">
                <a:latin typeface="Times New Roman" panose="02020603050405020304" pitchFamily="18" charset="0"/>
                <a:cs typeface="Times New Roman" panose="02020603050405020304" pitchFamily="18" charset="0"/>
              </a:rPr>
              <a:t> (Handley and </a:t>
            </a:r>
            <a:r>
              <a:rPr lang="en-US" altLang="zh-CN" sz="2000" dirty="0" err="1" smtClean="0">
                <a:latin typeface="Times New Roman" panose="02020603050405020304" pitchFamily="18" charset="0"/>
                <a:cs typeface="Times New Roman" panose="02020603050405020304" pitchFamily="18" charset="0"/>
              </a:rPr>
              <a:t>Limao</a:t>
            </a:r>
            <a:r>
              <a:rPr lang="en-US" altLang="zh-CN" sz="2000" dirty="0" smtClean="0">
                <a:latin typeface="Times New Roman" panose="02020603050405020304" pitchFamily="18" charset="0"/>
                <a:cs typeface="Times New Roman" panose="02020603050405020304" pitchFamily="18" charset="0"/>
              </a:rPr>
              <a:t>, NBER 2013</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lvl="1">
              <a:spcAft>
                <a:spcPts val="1800"/>
              </a:spcAft>
            </a:pPr>
            <a:r>
              <a:rPr lang="en-US" altLang="zh-CN" sz="2000" dirty="0">
                <a:latin typeface="Times New Roman" panose="02020603050405020304" pitchFamily="18" charset="0"/>
                <a:cs typeface="Times New Roman" panose="02020603050405020304" pitchFamily="18" charset="0"/>
              </a:rPr>
              <a:t>Greater European Integration</a:t>
            </a:r>
          </a:p>
          <a:p>
            <a:pPr lvl="2">
              <a:spcAft>
                <a:spcPts val="1800"/>
              </a:spcAft>
            </a:pPr>
            <a:r>
              <a:rPr lang="en-US" altLang="zh-CN" sz="2000" dirty="0">
                <a:latin typeface="Times New Roman" panose="02020603050405020304" pitchFamily="18" charset="0"/>
                <a:cs typeface="Times New Roman" panose="02020603050405020304" pitchFamily="18" charset="0"/>
              </a:rPr>
              <a:t> Rise of central and eastern Europe as part of the global value </a:t>
            </a:r>
            <a:r>
              <a:rPr lang="en-US" altLang="zh-CN" sz="2000" dirty="0" smtClean="0">
                <a:latin typeface="Times New Roman" panose="02020603050405020304" pitchFamily="18" charset="0"/>
                <a:cs typeface="Times New Roman" panose="02020603050405020304" pitchFamily="18" charset="0"/>
              </a:rPr>
              <a:t>chains.</a:t>
            </a:r>
            <a:endParaRPr lang="en-US" altLang="zh-CN" sz="2000" dirty="0">
              <a:latin typeface="Times New Roman" panose="02020603050405020304" pitchFamily="18" charset="0"/>
              <a:cs typeface="Times New Roman" panose="02020603050405020304" pitchFamily="18" charset="0"/>
            </a:endParaRPr>
          </a:p>
          <a:p>
            <a:pPr lvl="1">
              <a:spcAft>
                <a:spcPts val="1800"/>
              </a:spcAft>
            </a:pPr>
            <a:r>
              <a:rPr lang="en-US" altLang="zh-CN" sz="2000" dirty="0">
                <a:latin typeface="Times New Roman" panose="02020603050405020304" pitchFamily="18" charset="0"/>
                <a:cs typeface="Times New Roman" panose="02020603050405020304" pitchFamily="18" charset="0"/>
              </a:rPr>
              <a:t>Greater </a:t>
            </a:r>
            <a:r>
              <a:rPr lang="en-US" altLang="zh-CN" sz="2000" dirty="0" smtClean="0">
                <a:latin typeface="Times New Roman" panose="02020603050405020304" pitchFamily="18" charset="0"/>
                <a:cs typeface="Times New Roman" panose="02020603050405020304" pitchFamily="18" charset="0"/>
              </a:rPr>
              <a:t>modularization/digitalization </a:t>
            </a:r>
            <a:r>
              <a:rPr lang="en-US" altLang="zh-CN" sz="2000" dirty="0">
                <a:latin typeface="Times New Roman" panose="02020603050405020304" pitchFamily="18" charset="0"/>
                <a:cs typeface="Times New Roman" panose="02020603050405020304" pitchFamily="18" charset="0"/>
              </a:rPr>
              <a:t>makes it easier to “slice up” the production process.</a:t>
            </a:r>
          </a:p>
          <a:p>
            <a:pPr lvl="2"/>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ith </a:t>
            </a:r>
            <a:r>
              <a:rPr lang="en-US" sz="2000" dirty="0">
                <a:latin typeface="Times New Roman" panose="02020603050405020304" pitchFamily="18" charset="0"/>
                <a:cs typeface="Times New Roman" panose="02020603050405020304" pitchFamily="18" charset="0"/>
              </a:rPr>
              <a:t>an improvement </a:t>
            </a:r>
            <a:r>
              <a:rPr lang="en-US" sz="2000" dirty="0">
                <a:latin typeface="Times New Roman" panose="02020603050405020304" pitchFamily="18" charset="0"/>
                <a:cs typeface="Times New Roman" panose="02020603050405020304" pitchFamily="18" charset="0"/>
              </a:rPr>
              <a:t>in digitalization, or </a:t>
            </a:r>
            <a:r>
              <a:rPr lang="en-US" sz="2000" dirty="0" err="1">
                <a:latin typeface="Times New Roman" panose="02020603050405020304" pitchFamily="18" charset="0"/>
                <a:cs typeface="Times New Roman" panose="02020603050405020304" pitchFamily="18" charset="0"/>
              </a:rPr>
              <a:t>codifiability</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firms </a:t>
            </a:r>
            <a:r>
              <a:rPr lang="en-US" sz="2000" dirty="0">
                <a:latin typeface="Times New Roman" panose="02020603050405020304" pitchFamily="18" charset="0"/>
                <a:cs typeface="Times New Roman" panose="02020603050405020304" pitchFamily="18" charset="0"/>
              </a:rPr>
              <a:t>are associated with larger probability </a:t>
            </a:r>
            <a:r>
              <a:rPr lang="en-US" sz="2000" dirty="0">
                <a:latin typeface="Times New Roman" panose="02020603050405020304" pitchFamily="18" charset="0"/>
                <a:cs typeface="Times New Roman" panose="02020603050405020304" pitchFamily="18" charset="0"/>
              </a:rPr>
              <a:t>of fragmentation </a:t>
            </a:r>
            <a:r>
              <a:rPr lang="en-US" sz="2000" dirty="0">
                <a:latin typeface="Times New Roman" panose="02020603050405020304" pitchFamily="18" charset="0"/>
                <a:cs typeface="Times New Roman" panose="02020603050405020304" pitchFamily="18" charset="0"/>
              </a:rPr>
              <a:t>during production process due to lower coordination costs </a:t>
            </a:r>
            <a:r>
              <a:rPr lang="en-US" sz="2000" dirty="0" smtClean="0">
                <a:latin typeface="Times New Roman" panose="02020603050405020304" pitchFamily="18" charset="0"/>
                <a:cs typeface="Times New Roman" panose="02020603050405020304" pitchFamily="18" charset="0"/>
              </a:rPr>
              <a:t>(Fort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Restud</a:t>
            </a:r>
            <a:r>
              <a:rPr lang="en-US" sz="2000" dirty="0" smtClean="0">
                <a:latin typeface="Times New Roman" panose="02020603050405020304" pitchFamily="18" charset="0"/>
                <a:cs typeface="Times New Roman" panose="02020603050405020304" pitchFamily="18" charset="0"/>
              </a:rPr>
              <a:t> 2017).</a:t>
            </a:r>
            <a:endParaRPr lang="en-US" altLang="zh-CN"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extLst>
      <p:ext uri="{BB962C8B-B14F-4D97-AF65-F5344CB8AC3E}">
        <p14:creationId xmlns:p14="http://schemas.microsoft.com/office/powerpoint/2010/main" val="190925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lstStyle/>
          <a:p>
            <a:r>
              <a:rPr lang="en-US" dirty="0">
                <a:latin typeface="Times New Roman" panose="02020603050405020304" pitchFamily="18" charset="0"/>
                <a:cs typeface="Times New Roman" panose="02020603050405020304" pitchFamily="18" charset="0"/>
              </a:rPr>
              <a:t>As these developments take place, even when one holds the composition of the CPI basket constant, the PPI basket would have progressively more intermediate goods that do not directly belong to the CPI.</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Shocks now more likely generate divergent movements in the two </a:t>
            </a:r>
            <a:r>
              <a:rPr lang="en-US" dirty="0" smtClean="0">
                <a:latin typeface="Times New Roman" panose="02020603050405020304" pitchFamily="18" charset="0"/>
                <a:cs typeface="Times New Roman" panose="02020603050405020304" pitchFamily="18" charset="0"/>
              </a:rPr>
              <a:t>indices.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extLst>
      <p:ext uri="{BB962C8B-B14F-4D97-AF65-F5344CB8AC3E}">
        <p14:creationId xmlns:p14="http://schemas.microsoft.com/office/powerpoint/2010/main" val="283031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p:cNvGraphicFramePr>
            <a:graphicFrameLocks noGrp="1"/>
          </p:cNvGraphicFramePr>
          <p:nvPr>
            <p:ph idx="1"/>
            <p:extLst>
              <p:ext uri="{D42A27DB-BD31-4B8C-83A1-F6EECF244321}">
                <p14:modId xmlns:p14="http://schemas.microsoft.com/office/powerpoint/2010/main" val="3139084573"/>
              </p:ext>
            </p:extLst>
          </p:nvPr>
        </p:nvGraphicFramePr>
        <p:xfrm>
          <a:off x="467544" y="476673"/>
          <a:ext cx="8136904"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val="132724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07921"/>
            <a:ext cx="8077200"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Rising of PRC in Exports….</a:t>
            </a:r>
            <a:endParaRPr lang="zh-CN" altLang="en-US" sz="3200"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84500191"/>
              </p:ext>
            </p:extLst>
          </p:nvPr>
        </p:nvGraphicFramePr>
        <p:xfrm>
          <a:off x="457200" y="990600"/>
          <a:ext cx="8229600" cy="513556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0C913308-F349-4B6D-A68A-DD1791B4A57B}" type="slidenum">
              <a:rPr lang="zh-CN" altLang="en-US" smtClean="0"/>
              <a:pPr/>
              <a:t>18</a:t>
            </a:fld>
            <a:endParaRPr lang="zh-CN" altLang="en-US"/>
          </a:p>
        </p:txBody>
      </p:sp>
    </p:spTree>
    <p:extLst>
      <p:ext uri="{BB962C8B-B14F-4D97-AF65-F5344CB8AC3E}">
        <p14:creationId xmlns:p14="http://schemas.microsoft.com/office/powerpoint/2010/main" val="300512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a:p>
        </p:txBody>
      </p:sp>
      <p:graphicFrame>
        <p:nvGraphicFramePr>
          <p:cNvPr id="5" name="图表 4">
            <a:extLst>
              <a:ext uri="{FF2B5EF4-FFF2-40B4-BE49-F238E27FC236}">
                <a16:creationId xmlns="" xmlns:a16="http://schemas.microsoft.com/office/drawing/2014/main" id="{E489BAA1-19AC-4AE8-8496-E839C4B30A62}"/>
              </a:ext>
            </a:extLst>
          </p:cNvPr>
          <p:cNvGraphicFramePr>
            <a:graphicFrameLocks/>
          </p:cNvGraphicFramePr>
          <p:nvPr>
            <p:extLst>
              <p:ext uri="{D42A27DB-BD31-4B8C-83A1-F6EECF244321}">
                <p14:modId xmlns:p14="http://schemas.microsoft.com/office/powerpoint/2010/main" val="2309844213"/>
              </p:ext>
            </p:extLst>
          </p:nvPr>
        </p:nvGraphicFramePr>
        <p:xfrm>
          <a:off x="395536" y="548680"/>
          <a:ext cx="8280920" cy="56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20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Motivation</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57200" y="836712"/>
            <a:ext cx="8435280" cy="5256584"/>
          </a:xfrm>
        </p:spPr>
        <p:txBody>
          <a:bodyPr>
            <a:noAutofit/>
          </a:bodyPr>
          <a:lstStyle/>
          <a:p>
            <a:pPr marL="0" indent="0">
              <a:spcAft>
                <a:spcPts val="600"/>
              </a:spcAft>
              <a:buNone/>
            </a:pPr>
            <a:r>
              <a:rPr lang="en-US" altLang="zh-CN" sz="2400" dirty="0">
                <a:solidFill>
                  <a:srgbClr val="0070C0"/>
                </a:solidFill>
                <a:latin typeface="Times New Roman" panose="02020603050405020304" pitchFamily="18" charset="0"/>
                <a:cs typeface="Times New Roman" panose="02020603050405020304" pitchFamily="18" charset="0"/>
              </a:rPr>
              <a:t>Monetary policies typically target a single inflation measure – CPI</a:t>
            </a:r>
          </a:p>
          <a:p>
            <a:pPr>
              <a:spcAft>
                <a:spcPts val="1200"/>
              </a:spcAft>
            </a:pPr>
            <a:r>
              <a:rPr lang="en-US" altLang="zh-CN" sz="2400" dirty="0">
                <a:latin typeface="Times New Roman" panose="02020603050405020304" pitchFamily="18" charset="0"/>
                <a:cs typeface="Times New Roman" panose="02020603050405020304" pitchFamily="18" charset="0"/>
              </a:rPr>
              <a:t>In theory: the optimal monetary policy may need to take into account both PPI and CPI.  (Huang and Liu, JME 2005; Strum, JMCB 2009).</a:t>
            </a:r>
          </a:p>
          <a:p>
            <a:pPr>
              <a:spcAft>
                <a:spcPts val="2400"/>
              </a:spcAft>
            </a:pPr>
            <a:r>
              <a:rPr lang="en-US" altLang="zh-CN" sz="2400" dirty="0">
                <a:latin typeface="Times New Roman" panose="02020603050405020304" pitchFamily="18" charset="0"/>
                <a:cs typeface="Times New Roman" panose="02020603050405020304" pitchFamily="18" charset="0"/>
              </a:rPr>
              <a:t>It would not matter much if the two co-move strongly.</a:t>
            </a:r>
          </a:p>
          <a:p>
            <a:pPr marL="0" indent="0">
              <a:spcAft>
                <a:spcPts val="600"/>
              </a:spcAft>
              <a:buNone/>
            </a:pPr>
            <a:r>
              <a:rPr lang="en-US" altLang="zh-CN" sz="2400" dirty="0">
                <a:solidFill>
                  <a:srgbClr val="0070C0"/>
                </a:solidFill>
                <a:latin typeface="Times New Roman" panose="02020603050405020304" pitchFamily="18" charset="0"/>
                <a:cs typeface="Times New Roman" panose="02020603050405020304" pitchFamily="18" charset="0"/>
              </a:rPr>
              <a:t>CPI and PPI have become more divergent since 2001</a:t>
            </a:r>
          </a:p>
          <a:p>
            <a:pPr>
              <a:spcAft>
                <a:spcPts val="2400"/>
              </a:spcAft>
            </a:pPr>
            <a:r>
              <a:rPr lang="en-US" altLang="zh-CN" sz="2400" dirty="0">
                <a:latin typeface="Times New Roman" panose="02020603050405020304" pitchFamily="18" charset="0"/>
                <a:cs typeface="Times New Roman" panose="02020603050405020304" pitchFamily="18" charset="0"/>
              </a:rPr>
              <a:t>Lower correlation between CPI and PPI over time.</a:t>
            </a:r>
          </a:p>
          <a:p>
            <a:pPr marL="0" indent="0">
              <a:spcAft>
                <a:spcPts val="600"/>
              </a:spcAft>
              <a:buNone/>
            </a:pPr>
            <a:r>
              <a:rPr lang="en-US" altLang="zh-CN" sz="2400" dirty="0">
                <a:latin typeface="Times New Roman" panose="02020603050405020304" pitchFamily="18" charset="0"/>
                <a:cs typeface="Times New Roman" panose="02020603050405020304" pitchFamily="18" charset="0"/>
              </a:rPr>
              <a:t>Implications:</a:t>
            </a:r>
          </a:p>
          <a:p>
            <a:pPr marL="0" indent="0">
              <a:spcAft>
                <a:spcPts val="600"/>
              </a:spcAft>
              <a:buNone/>
            </a:pPr>
            <a:r>
              <a:rPr lang="en-US" altLang="zh-CN" sz="2400" dirty="0">
                <a:latin typeface="Times New Roman" panose="02020603050405020304" pitchFamily="18" charset="0"/>
                <a:cs typeface="Times New Roman" panose="02020603050405020304" pitchFamily="18" charset="0"/>
              </a:rPr>
              <a:t>	Given the divergence of the two, monetary policies that pay attention only to CPI inflation are likely to be sub-optimal.</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extLst>
      <p:ext uri="{BB962C8B-B14F-4D97-AF65-F5344CB8AC3E}">
        <p14:creationId xmlns:p14="http://schemas.microsoft.com/office/powerpoint/2010/main" val="11202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836712"/>
            <a:ext cx="7552576" cy="5486400"/>
          </a:xfrm>
        </p:spPr>
      </p:pic>
      <p:sp>
        <p:nvSpPr>
          <p:cNvPr id="4" name="灯片编号占位符 3"/>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7" name="标题 1"/>
          <p:cNvSpPr>
            <a:spLocks noGrp="1"/>
          </p:cNvSpPr>
          <p:nvPr>
            <p:ph type="title"/>
          </p:nvPr>
        </p:nvSpPr>
        <p:spPr>
          <a:xfrm>
            <a:off x="179512" y="-171400"/>
            <a:ext cx="8496944" cy="1143000"/>
          </a:xfrm>
        </p:spPr>
        <p:txBody>
          <a:bodyPr>
            <a:normAutofit/>
          </a:bodyPr>
          <a:lstStyle/>
          <a:p>
            <a:pPr algn="l"/>
            <a:r>
              <a:rPr lang="en-US" altLang="zh-CN" sz="2400" dirty="0">
                <a:solidFill>
                  <a:srgbClr val="0070C0"/>
                </a:solidFill>
                <a:latin typeface="Times New Roman" panose="02020603050405020304" pitchFamily="18" charset="0"/>
                <a:cs typeface="Times New Roman" panose="02020603050405020304" pitchFamily="18" charset="0"/>
              </a:rPr>
              <a:t>More </a:t>
            </a:r>
            <a:r>
              <a:rPr lang="en-US" altLang="zh-CN" sz="2400" dirty="0">
                <a:solidFill>
                  <a:srgbClr val="0070C0"/>
                </a:solidFill>
                <a:latin typeface="Times New Roman" panose="02020603050405020304" pitchFamily="18" charset="0"/>
                <a:cs typeface="Times New Roman" panose="02020603050405020304" pitchFamily="18" charset="0"/>
              </a:rPr>
              <a:t>v</a:t>
            </a:r>
            <a:r>
              <a:rPr lang="en-US" altLang="zh-CN" sz="2400" dirty="0" smtClean="0">
                <a:solidFill>
                  <a:srgbClr val="0070C0"/>
                </a:solidFill>
                <a:latin typeface="Times New Roman" panose="02020603050405020304" pitchFamily="18" charset="0"/>
                <a:cs typeface="Times New Roman" panose="02020603050405020304" pitchFamily="18" charset="0"/>
              </a:rPr>
              <a:t>isible </a:t>
            </a:r>
            <a:r>
              <a:rPr lang="en-US" altLang="zh-CN" sz="2400" dirty="0">
                <a:solidFill>
                  <a:srgbClr val="0070C0"/>
                </a:solidFill>
                <a:latin typeface="Times New Roman" panose="02020603050405020304" pitchFamily="18" charset="0"/>
                <a:cs typeface="Times New Roman" panose="02020603050405020304" pitchFamily="18" charset="0"/>
              </a:rPr>
              <a:t>r</a:t>
            </a:r>
            <a:r>
              <a:rPr lang="en-US" altLang="zh-CN" sz="2400" dirty="0" smtClean="0">
                <a:solidFill>
                  <a:srgbClr val="0070C0"/>
                </a:solidFill>
                <a:latin typeface="Times New Roman" panose="02020603050405020304" pitchFamily="18" charset="0"/>
                <a:cs typeface="Times New Roman" panose="02020603050405020304" pitchFamily="18" charset="0"/>
              </a:rPr>
              <a:t>ise </a:t>
            </a:r>
            <a:r>
              <a:rPr lang="en-US" altLang="zh-CN" sz="2400" dirty="0">
                <a:solidFill>
                  <a:srgbClr val="0070C0"/>
                </a:solidFill>
                <a:latin typeface="Times New Roman" panose="02020603050405020304" pitchFamily="18" charset="0"/>
                <a:cs typeface="Times New Roman" panose="02020603050405020304" pitchFamily="18" charset="0"/>
              </a:rPr>
              <a:t>in Gross Output/GDP in some countries</a:t>
            </a:r>
            <a:endParaRPr lang="zh-CN" altLang="en-US" sz="2400"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635896" y="1740604"/>
            <a:ext cx="715260" cy="369332"/>
          </a:xfrm>
          <a:prstGeom prst="rect">
            <a:avLst/>
          </a:prstGeom>
          <a:noFill/>
        </p:spPr>
        <p:txBody>
          <a:bodyPr wrap="none" rtlCol="0">
            <a:spAutoFit/>
          </a:bodyPr>
          <a:lstStyle/>
          <a:p>
            <a:r>
              <a:rPr lang="en-US" dirty="0"/>
              <a:t>China</a:t>
            </a:r>
          </a:p>
        </p:txBody>
      </p:sp>
      <p:sp>
        <p:nvSpPr>
          <p:cNvPr id="3" name="TextBox 2"/>
          <p:cNvSpPr txBox="1"/>
          <p:nvPr/>
        </p:nvSpPr>
        <p:spPr>
          <a:xfrm>
            <a:off x="4788024" y="2267580"/>
            <a:ext cx="725711" cy="369332"/>
          </a:xfrm>
          <a:prstGeom prst="rect">
            <a:avLst/>
          </a:prstGeom>
          <a:noFill/>
        </p:spPr>
        <p:txBody>
          <a:bodyPr wrap="none" rtlCol="0">
            <a:spAutoFit/>
          </a:bodyPr>
          <a:lstStyle/>
          <a:p>
            <a:r>
              <a:rPr lang="en-US" dirty="0"/>
              <a:t>Korea</a:t>
            </a:r>
          </a:p>
        </p:txBody>
      </p:sp>
      <p:sp>
        <p:nvSpPr>
          <p:cNvPr id="5" name="TextBox 4"/>
          <p:cNvSpPr txBox="1"/>
          <p:nvPr/>
        </p:nvSpPr>
        <p:spPr>
          <a:xfrm>
            <a:off x="6975015" y="2555612"/>
            <a:ext cx="837345" cy="369332"/>
          </a:xfrm>
          <a:prstGeom prst="rect">
            <a:avLst/>
          </a:prstGeom>
          <a:noFill/>
        </p:spPr>
        <p:txBody>
          <a:bodyPr wrap="none" rtlCol="0">
            <a:spAutoFit/>
          </a:bodyPr>
          <a:lstStyle/>
          <a:p>
            <a:r>
              <a:rPr lang="en-US" dirty="0"/>
              <a:t>Taiwan</a:t>
            </a:r>
          </a:p>
        </p:txBody>
      </p:sp>
      <p:sp>
        <p:nvSpPr>
          <p:cNvPr id="10" name="TextBox 9"/>
          <p:cNvSpPr txBox="1"/>
          <p:nvPr/>
        </p:nvSpPr>
        <p:spPr>
          <a:xfrm>
            <a:off x="6948264" y="3203684"/>
            <a:ext cx="827662" cy="369332"/>
          </a:xfrm>
          <a:prstGeom prst="rect">
            <a:avLst/>
          </a:prstGeom>
          <a:noFill/>
        </p:spPr>
        <p:txBody>
          <a:bodyPr wrap="none" rtlCol="0">
            <a:spAutoFit/>
          </a:bodyPr>
          <a:lstStyle/>
          <a:p>
            <a:r>
              <a:rPr lang="en-US" dirty="0" smtClean="0"/>
              <a:t>Poland</a:t>
            </a:r>
            <a:endParaRPr lang="en-US" dirty="0"/>
          </a:p>
        </p:txBody>
      </p:sp>
      <p:sp>
        <p:nvSpPr>
          <p:cNvPr id="11" name="TextBox 10"/>
          <p:cNvSpPr txBox="1"/>
          <p:nvPr/>
        </p:nvSpPr>
        <p:spPr>
          <a:xfrm>
            <a:off x="3923928" y="3861048"/>
            <a:ext cx="1042786" cy="369332"/>
          </a:xfrm>
          <a:prstGeom prst="rect">
            <a:avLst/>
          </a:prstGeom>
          <a:noFill/>
        </p:spPr>
        <p:txBody>
          <a:bodyPr wrap="none" rtlCol="0">
            <a:spAutoFit/>
          </a:bodyPr>
          <a:lstStyle/>
          <a:p>
            <a:r>
              <a:rPr lang="en-US" dirty="0" smtClean="0"/>
              <a:t>Germany</a:t>
            </a:r>
            <a:endParaRPr lang="en-US" dirty="0"/>
          </a:p>
        </p:txBody>
      </p:sp>
      <p:sp>
        <p:nvSpPr>
          <p:cNvPr id="12" name="TextBox 11"/>
          <p:cNvSpPr txBox="1"/>
          <p:nvPr/>
        </p:nvSpPr>
        <p:spPr>
          <a:xfrm>
            <a:off x="6399398" y="3779748"/>
            <a:ext cx="692882" cy="369332"/>
          </a:xfrm>
          <a:prstGeom prst="rect">
            <a:avLst/>
          </a:prstGeom>
          <a:noFill/>
        </p:spPr>
        <p:txBody>
          <a:bodyPr wrap="none" rtlCol="0">
            <a:spAutoFit/>
          </a:bodyPr>
          <a:lstStyle/>
          <a:p>
            <a:r>
              <a:rPr lang="en-US" dirty="0" smtClean="0"/>
              <a:t>Brazil</a:t>
            </a:r>
            <a:endParaRPr lang="en-US" dirty="0"/>
          </a:p>
        </p:txBody>
      </p:sp>
    </p:spTree>
    <p:extLst>
      <p:ext uri="{BB962C8B-B14F-4D97-AF65-F5344CB8AC3E}">
        <p14:creationId xmlns:p14="http://schemas.microsoft.com/office/powerpoint/2010/main" val="296198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pdtonthenet.net/global/showimage/Article/158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68399"/>
            <a:ext cx="4362450" cy="34766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68760"/>
            <a:ext cx="4114800" cy="4525963"/>
          </a:xfrm>
        </p:spPr>
        <p:txBody>
          <a:bodyPr/>
          <a:lstStyle/>
          <a:p>
            <a:r>
              <a:rPr lang="en-US" dirty="0">
                <a:latin typeface="Times New Roman" panose="02020603050405020304" pitchFamily="18" charset="0"/>
                <a:cs typeface="Times New Roman" panose="02020603050405020304" pitchFamily="18" charset="0"/>
              </a:rPr>
              <a:t>Help: looking for a graph that visualizes increasing modularization of production</a:t>
            </a:r>
          </a:p>
          <a:p>
            <a:r>
              <a:rPr lang="en-US" dirty="0">
                <a:latin typeface="Times New Roman" panose="02020603050405020304" pitchFamily="18" charset="0"/>
                <a:cs typeface="Times New Roman" panose="02020603050405020304" pitchFamily="18" charset="0"/>
              </a:rPr>
              <a:t>+ references</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1026" name="Picture 2" descr="http://d2n4wb9orp1vta.cloudfront.net/resources/images/cdn/cms/mms_0212_advancingmanufacturin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645024"/>
            <a:ext cx="4013432" cy="301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6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8406"/>
          <a:stretch/>
        </p:blipFill>
        <p:spPr>
          <a:xfrm>
            <a:off x="5868144" y="4149080"/>
            <a:ext cx="2592288" cy="2538758"/>
          </a:xfrm>
          <a:prstGeom prst="rect">
            <a:avLst/>
          </a:prstGeom>
        </p:spPr>
      </p:pic>
      <p:sp>
        <p:nvSpPr>
          <p:cNvPr id="2" name="标题 1"/>
          <p:cNvSpPr>
            <a:spLocks noGrp="1"/>
          </p:cNvSpPr>
          <p:nvPr>
            <p:ph type="title"/>
          </p:nvPr>
        </p:nvSpPr>
        <p:spPr>
          <a:xfrm>
            <a:off x="179512" y="-171400"/>
            <a:ext cx="8229600" cy="1143000"/>
          </a:xfrm>
        </p:spPr>
        <p:txBody>
          <a:bodyPr>
            <a:normAutofit/>
          </a:bodyPr>
          <a:lstStyle/>
          <a:p>
            <a:pPr algn="l"/>
            <a:r>
              <a:rPr lang="en-US" altLang="zh-CN" sz="2800" dirty="0">
                <a:solidFill>
                  <a:srgbClr val="FF0000"/>
                </a:solidFill>
                <a:latin typeface="Times New Roman" panose="02020603050405020304" pitchFamily="18" charset="0"/>
                <a:cs typeface="Times New Roman" panose="02020603050405020304" pitchFamily="18" charset="0"/>
              </a:rPr>
              <a:t>Future policy experiment: Trump may undo-GVC</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295461" y="836712"/>
            <a:ext cx="7876939" cy="5073427"/>
          </a:xfrm>
        </p:spPr>
        <p:txBody>
          <a:bodyPr>
            <a:normAutofit/>
          </a:bodyPr>
          <a:lstStyle/>
          <a:p>
            <a:pPr marL="57150" indent="0">
              <a:spcAft>
                <a:spcPts val="600"/>
              </a:spcAft>
              <a:buNone/>
            </a:pPr>
            <a:r>
              <a:rPr lang="en-US" altLang="zh-CN" sz="2400" i="1" dirty="0">
                <a:latin typeface="Times New Roman" panose="02020603050405020304" pitchFamily="18" charset="0"/>
                <a:cs typeface="Times New Roman" panose="02020603050405020304" pitchFamily="18" charset="0"/>
              </a:rPr>
              <a:t>Financial Times, Jan 31, 2017</a:t>
            </a:r>
          </a:p>
          <a:p>
            <a:pPr marL="57150" indent="0">
              <a:spcAft>
                <a:spcPts val="600"/>
              </a:spcAft>
              <a:buNone/>
            </a:pPr>
            <a:r>
              <a:rPr lang="en-US" altLang="zh-CN" sz="2000" i="1"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“Peter Navarro, the head of a new White House National Trade Council, says one of the Trump administration’s trade priorities is unwinding and repatriating the international supply chains on which many US multinational companies rely.</a:t>
            </a:r>
          </a:p>
          <a:p>
            <a:pPr marL="57150" indent="0">
              <a:spcAft>
                <a:spcPts val="600"/>
              </a:spcAft>
              <a:buNone/>
            </a:pPr>
            <a:r>
              <a:rPr lang="en-US" altLang="zh-CN" sz="2400" i="1" dirty="0">
                <a:latin typeface="Times New Roman" panose="02020603050405020304" pitchFamily="18" charset="0"/>
                <a:cs typeface="Times New Roman" panose="02020603050405020304" pitchFamily="18" charset="0"/>
              </a:rPr>
              <a:t>	</a:t>
            </a:r>
            <a:r>
              <a:rPr lang="en-US" altLang="zh-CN" sz="2400" i="1" dirty="0" err="1">
                <a:latin typeface="Times New Roman" panose="02020603050405020304" pitchFamily="18" charset="0"/>
                <a:cs typeface="Times New Roman" panose="02020603050405020304" pitchFamily="18" charset="0"/>
              </a:rPr>
              <a:t>Mr</a:t>
            </a:r>
            <a:r>
              <a:rPr lang="en-US" altLang="zh-CN" sz="2400" i="1" dirty="0">
                <a:latin typeface="Times New Roman" panose="02020603050405020304" pitchFamily="18" charset="0"/>
                <a:cs typeface="Times New Roman" panose="02020603050405020304" pitchFamily="18" charset="0"/>
              </a:rPr>
              <a:t> Trump’s spokesman suggested that the proposal was one way to finance a wall on the Mexican border.”  </a:t>
            </a:r>
          </a:p>
          <a:p>
            <a:pPr marL="57150" indent="0">
              <a:spcAft>
                <a:spcPts val="1200"/>
              </a:spcAft>
              <a:buNone/>
            </a:pPr>
            <a:r>
              <a:rPr lang="en-US" altLang="zh-CN" sz="2000" i="1"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Tree>
    <p:extLst>
      <p:ext uri="{BB962C8B-B14F-4D97-AF65-F5344CB8AC3E}">
        <p14:creationId xmlns:p14="http://schemas.microsoft.com/office/powerpoint/2010/main" val="89151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62272"/>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Roadmap of this research</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67544" y="1052736"/>
            <a:ext cx="8424936" cy="4997152"/>
          </a:xfrm>
        </p:spPr>
        <p:txBody>
          <a:bodyPr>
            <a:noAutofit/>
          </a:bodyPr>
          <a:lstStyle/>
          <a:p>
            <a:pPr marL="0" indent="0">
              <a:spcAft>
                <a:spcPts val="600"/>
              </a:spcAft>
              <a:buNone/>
            </a:pPr>
            <a:r>
              <a:rPr lang="en-US" altLang="zh-CN" sz="2400" dirty="0">
                <a:latin typeface="Times New Roman" panose="02020603050405020304" pitchFamily="18" charset="0"/>
                <a:cs typeface="Times New Roman" panose="02020603050405020304" pitchFamily="18" charset="0"/>
              </a:rPr>
              <a:t>Objective: How does the lengthening of the production process affect the correlation between CPI and PPI?</a:t>
            </a:r>
          </a:p>
          <a:p>
            <a:pPr marL="0" indent="0">
              <a:spcAft>
                <a:spcPts val="600"/>
              </a:spcAft>
              <a:buNone/>
            </a:pPr>
            <a:endParaRPr lang="en-US" altLang="zh-CN" sz="2400" dirty="0">
              <a:latin typeface="Times New Roman" panose="02020603050405020304" pitchFamily="18" charset="0"/>
              <a:cs typeface="Times New Roman" panose="02020603050405020304" pitchFamily="18" charset="0"/>
            </a:endParaRPr>
          </a:p>
          <a:p>
            <a:pPr marL="0" indent="0">
              <a:spcAft>
                <a:spcPts val="600"/>
              </a:spcAft>
              <a:buNone/>
            </a:pPr>
            <a:r>
              <a:rPr lang="en-US" altLang="zh-CN" sz="2400" dirty="0">
                <a:latin typeface="Times New Roman" panose="02020603050405020304" pitchFamily="18" charset="0"/>
                <a:cs typeface="Times New Roman" panose="02020603050405020304" pitchFamily="18" charset="0"/>
              </a:rPr>
              <a:t>Clarification</a:t>
            </a:r>
          </a:p>
          <a:p>
            <a:pPr>
              <a:spcAft>
                <a:spcPts val="600"/>
              </a:spcAft>
            </a:pPr>
            <a:r>
              <a:rPr lang="en-US" altLang="zh-CN" sz="2400" dirty="0">
                <a:latin typeface="Times New Roman" panose="02020603050405020304" pitchFamily="18" charset="0"/>
                <a:cs typeface="Times New Roman" panose="02020603050405020304" pitchFamily="18" charset="0"/>
              </a:rPr>
              <a:t>GVC lengthening could happen due to technology reasons, trade costs, or both. We will focus on an exogenous technological change.</a:t>
            </a:r>
          </a:p>
          <a:p>
            <a:r>
              <a:rPr lang="en-US" altLang="zh-CN" sz="2400" dirty="0">
                <a:latin typeface="Times New Roman" panose="02020603050405020304" pitchFamily="18" charset="0"/>
                <a:cs typeface="Times New Roman" panose="02020603050405020304" pitchFamily="18" charset="0"/>
              </a:rPr>
              <a:t>Do not ask what causes the lengthening of the production process; only study its consequences.</a:t>
            </a:r>
          </a:p>
          <a:p>
            <a:endParaRPr lang="en-US" altLang="zh-CN" sz="2400" dirty="0">
              <a:latin typeface="Times New Roman" panose="02020603050405020304" pitchFamily="18" charset="0"/>
              <a:cs typeface="Times New Roman" panose="02020603050405020304" pitchFamily="18" charset="0"/>
            </a:endParaRPr>
          </a:p>
          <a:p>
            <a:pPr marL="0" indent="0">
              <a:buNone/>
            </a:pPr>
            <a:endParaRPr lang="zh-CN" alt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extLst>
      <p:ext uri="{BB962C8B-B14F-4D97-AF65-F5344CB8AC3E}">
        <p14:creationId xmlns:p14="http://schemas.microsoft.com/office/powerpoint/2010/main" val="42357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pPr marL="0" indent="0">
              <a:spcAft>
                <a:spcPts val="600"/>
              </a:spcAft>
              <a:buNone/>
            </a:pPr>
            <a:r>
              <a:rPr lang="en-US" altLang="zh-CN" dirty="0">
                <a:latin typeface="Times New Roman" panose="02020603050405020304" pitchFamily="18" charset="0"/>
                <a:cs typeface="Times New Roman" panose="02020603050405020304" pitchFamily="18" charset="0"/>
              </a:rPr>
              <a:t>Key idea</a:t>
            </a:r>
            <a:endParaRPr lang="en-US" altLang="zh-CN" dirty="0">
              <a:solidFill>
                <a:srgbClr val="C00000"/>
              </a:solidFill>
              <a:latin typeface="Times New Roman" panose="02020603050405020304" pitchFamily="18" charset="0"/>
              <a:cs typeface="Times New Roman" panose="02020603050405020304" pitchFamily="18" charset="0"/>
            </a:endParaRPr>
          </a:p>
          <a:p>
            <a:pPr>
              <a:spcAft>
                <a:spcPts val="1200"/>
              </a:spcAft>
            </a:pPr>
            <a:r>
              <a:rPr lang="en-US" altLang="zh-CN" dirty="0">
                <a:latin typeface="Times New Roman" panose="02020603050405020304" pitchFamily="18" charset="0"/>
                <a:cs typeface="Times New Roman" panose="02020603050405020304" pitchFamily="18" charset="0"/>
              </a:rPr>
              <a:t>As the production process becomes more fragmented, while the CPI basket does not change, the PPI basket will have more intermediate goods. </a:t>
            </a:r>
          </a:p>
          <a:p>
            <a:pPr>
              <a:spcAft>
                <a:spcPts val="1200"/>
              </a:spcAft>
            </a:pPr>
            <a:r>
              <a:rPr lang="en-US" altLang="zh-CN" dirty="0">
                <a:latin typeface="Times New Roman" panose="02020603050405020304" pitchFamily="18" charset="0"/>
                <a:cs typeface="Times New Roman" panose="02020603050405020304" pitchFamily="18" charset="0"/>
              </a:rPr>
              <a:t>          the composition of CPI and PPI become more </a:t>
            </a:r>
            <a:r>
              <a:rPr lang="en-US" altLang="zh-CN" dirty="0" smtClean="0">
                <a:latin typeface="Times New Roman" panose="02020603050405020304" pitchFamily="18" charset="0"/>
                <a:cs typeface="Times New Roman" panose="02020603050405020304" pitchFamily="18" charset="0"/>
              </a:rPr>
              <a:t>different.</a:t>
            </a:r>
            <a:endParaRPr lang="en-US" altLang="zh-CN"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24</a:t>
            </a:fld>
            <a:endParaRPr lang="zh-CN" altLang="en-US"/>
          </a:p>
        </p:txBody>
      </p:sp>
      <p:cxnSp>
        <p:nvCxnSpPr>
          <p:cNvPr id="6" name="直接箭头连接符 5"/>
          <p:cNvCxnSpPr/>
          <p:nvPr/>
        </p:nvCxnSpPr>
        <p:spPr>
          <a:xfrm>
            <a:off x="971600" y="4365104"/>
            <a:ext cx="79208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45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62272"/>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Roadmap</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39552" y="908720"/>
            <a:ext cx="8147248" cy="5400600"/>
          </a:xfrm>
        </p:spPr>
        <p:txBody>
          <a:bodyPr>
            <a:noAutofit/>
          </a:bodyPr>
          <a:lstStyle/>
          <a:p>
            <a:pPr marL="0" indent="0">
              <a:spcAft>
                <a:spcPts val="600"/>
              </a:spcAft>
              <a:buNone/>
            </a:pPr>
            <a:r>
              <a:rPr lang="en-US" altLang="zh-CN" sz="2400" dirty="0">
                <a:latin typeface="Times New Roman" panose="02020603050405020304" pitchFamily="18" charset="0"/>
                <a:cs typeface="Times New Roman" panose="02020603050405020304" pitchFamily="18" charset="0"/>
              </a:rPr>
              <a:t>I. </a:t>
            </a:r>
            <a:r>
              <a:rPr lang="en-US" altLang="zh-CN" sz="2400" dirty="0">
                <a:solidFill>
                  <a:srgbClr val="C00000"/>
                </a:solidFill>
                <a:latin typeface="Times New Roman" panose="02020603050405020304" pitchFamily="18" charset="0"/>
                <a:cs typeface="Times New Roman" panose="02020603050405020304" pitchFamily="18" charset="0"/>
              </a:rPr>
              <a:t>Theory</a:t>
            </a:r>
          </a:p>
          <a:p>
            <a:r>
              <a:rPr lang="en-US" altLang="zh-CN" sz="2400" dirty="0">
                <a:latin typeface="Times New Roman" panose="02020603050405020304" pitchFamily="18" charset="0"/>
                <a:cs typeface="Times New Roman" panose="02020603050405020304" pitchFamily="18" charset="0"/>
              </a:rPr>
              <a:t>G stages of production for tradable manufacturing goods</a:t>
            </a:r>
          </a:p>
          <a:p>
            <a:r>
              <a:rPr lang="en-US" altLang="zh-CN" sz="2400" dirty="0">
                <a:latin typeface="Times New Roman" panose="02020603050405020304" pitchFamily="18" charset="0"/>
                <a:cs typeface="Times New Roman" panose="02020603050405020304" pitchFamily="18" charset="0"/>
              </a:rPr>
              <a:t>Eaton-</a:t>
            </a:r>
            <a:r>
              <a:rPr lang="en-US" altLang="zh-CN" sz="2400" dirty="0" err="1">
                <a:latin typeface="Times New Roman" panose="02020603050405020304" pitchFamily="18" charset="0"/>
                <a:cs typeface="Times New Roman" panose="02020603050405020304" pitchFamily="18" charset="0"/>
              </a:rPr>
              <a:t>Kortum</a:t>
            </a:r>
            <a:r>
              <a:rPr lang="en-US" altLang="zh-CN" sz="2400" dirty="0">
                <a:latin typeface="Times New Roman" panose="02020603050405020304" pitchFamily="18" charset="0"/>
                <a:cs typeface="Times New Roman" panose="02020603050405020304" pitchFamily="18" charset="0"/>
              </a:rPr>
              <a:t> in each stage</a:t>
            </a:r>
          </a:p>
          <a:p>
            <a:r>
              <a:rPr lang="en-US" altLang="zh-CN" sz="2400" dirty="0">
                <a:latin typeface="Times New Roman" panose="02020603050405020304" pitchFamily="18" charset="0"/>
                <a:cs typeface="Times New Roman" panose="02020603050405020304" pitchFamily="18" charset="0"/>
              </a:rPr>
              <a:t>Study how </a:t>
            </a:r>
            <a:r>
              <a:rPr lang="en-US" altLang="zh-CN" sz="2400" dirty="0" err="1">
                <a:latin typeface="Times New Roman" panose="02020603050405020304" pitchFamily="18" charset="0"/>
                <a:cs typeface="Times New Roman" panose="02020603050405020304" pitchFamily="18" charset="0"/>
              </a:rPr>
              <a:t>corr</a:t>
            </a:r>
            <a:r>
              <a:rPr lang="en-US" altLang="zh-CN" sz="2400" dirty="0">
                <a:latin typeface="Times New Roman" panose="02020603050405020304" pitchFamily="18" charset="0"/>
                <a:cs typeface="Times New Roman" panose="02020603050405020304" pitchFamily="18" charset="0"/>
              </a:rPr>
              <a:t> (</a:t>
            </a:r>
            <a:r>
              <a:rPr lang="el-GR" altLang="zh-CN" sz="2400" dirty="0">
                <a:latin typeface="Times New Roman" panose="02020603050405020304" pitchFamily="18" charset="0"/>
                <a:cs typeface="Times New Roman" panose="02020603050405020304" pitchFamily="18" charset="0"/>
              </a:rPr>
              <a:t>Δ</a:t>
            </a:r>
            <a:r>
              <a:rPr lang="en-US" altLang="zh-CN" sz="2400" dirty="0">
                <a:latin typeface="Times New Roman" panose="02020603050405020304" pitchFamily="18" charset="0"/>
                <a:cs typeface="Times New Roman" panose="02020603050405020304" pitchFamily="18" charset="0"/>
              </a:rPr>
              <a:t>PPI, </a:t>
            </a:r>
            <a:r>
              <a:rPr lang="el-GR" altLang="zh-CN" sz="2400" dirty="0">
                <a:latin typeface="Times New Roman" panose="02020603050405020304" pitchFamily="18" charset="0"/>
                <a:cs typeface="Times New Roman" panose="02020603050405020304" pitchFamily="18" charset="0"/>
              </a:rPr>
              <a:t>Δ</a:t>
            </a:r>
            <a:r>
              <a:rPr lang="en-US" altLang="zh-CN" sz="2400" dirty="0">
                <a:latin typeface="Times New Roman" panose="02020603050405020304" pitchFamily="18" charset="0"/>
                <a:cs typeface="Times New Roman" panose="02020603050405020304" pitchFamily="18" charset="0"/>
              </a:rPr>
              <a:t>CPI) changes with G in response to shocks</a:t>
            </a:r>
          </a:p>
          <a:p>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II. </a:t>
            </a:r>
            <a:r>
              <a:rPr lang="en-US" altLang="zh-CN" sz="2400" dirty="0">
                <a:solidFill>
                  <a:srgbClr val="C00000"/>
                </a:solidFill>
                <a:latin typeface="Times New Roman" panose="02020603050405020304" pitchFamily="18" charset="0"/>
                <a:cs typeface="Times New Roman" panose="02020603050405020304" pitchFamily="18" charset="0"/>
              </a:rPr>
              <a:t>Empirics</a:t>
            </a:r>
          </a:p>
          <a:p>
            <a:r>
              <a:rPr lang="en-US" altLang="zh-CN" sz="2400" dirty="0">
                <a:latin typeface="Times New Roman" panose="02020603050405020304" pitchFamily="18" charset="0"/>
                <a:cs typeface="Times New Roman" panose="02020603050405020304" pitchFamily="18" charset="0"/>
              </a:rPr>
              <a:t>(a) Responses of CPI and PPI to industrial input price shocks (a proxy for a productivity shock to Stage-1 production);</a:t>
            </a:r>
          </a:p>
          <a:p>
            <a:r>
              <a:rPr lang="en-US" altLang="zh-CN" sz="2400" dirty="0">
                <a:latin typeface="Times New Roman" panose="02020603050405020304" pitchFamily="18" charset="0"/>
                <a:cs typeface="Times New Roman" panose="02020603050405020304" pitchFamily="18" charset="0"/>
              </a:rPr>
              <a:t>(b) Calibrate the theoretical responses of CPI and PPI to productivity shock using the World Input-Output Database;</a:t>
            </a:r>
          </a:p>
          <a:p>
            <a:r>
              <a:rPr lang="en-US" altLang="zh-CN" sz="2400" dirty="0">
                <a:latin typeface="Times New Roman" panose="02020603050405020304" pitchFamily="18" charset="0"/>
                <a:cs typeface="Times New Roman" panose="02020603050405020304" pitchFamily="18" charset="0"/>
              </a:rPr>
              <a:t>(c) Compare (a) and (b).</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extLst>
      <p:ext uri="{BB962C8B-B14F-4D97-AF65-F5344CB8AC3E}">
        <p14:creationId xmlns:p14="http://schemas.microsoft.com/office/powerpoint/2010/main" val="348558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Literature</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67544" y="971600"/>
            <a:ext cx="8496944" cy="5553744"/>
          </a:xfrm>
        </p:spPr>
        <p:txBody>
          <a:bodyPr>
            <a:noAutofit/>
          </a:bodyPr>
          <a:lstStyle/>
          <a:p>
            <a:pPr marL="0" indent="0">
              <a:spcAft>
                <a:spcPts val="600"/>
              </a:spcAft>
              <a:buNone/>
            </a:pPr>
            <a:r>
              <a:rPr lang="en-US" altLang="zh-CN" sz="2000" dirty="0">
                <a:solidFill>
                  <a:srgbClr val="C00000"/>
                </a:solidFill>
                <a:latin typeface="Times New Roman" panose="02020603050405020304" pitchFamily="18" charset="0"/>
                <a:cs typeface="Times New Roman" panose="02020603050405020304" pitchFamily="18" charset="0"/>
              </a:rPr>
              <a:t>Macroeconomics about CPI and PPI as inflation gauges</a:t>
            </a:r>
          </a:p>
          <a:p>
            <a:pPr>
              <a:spcAft>
                <a:spcPts val="2400"/>
              </a:spcAft>
            </a:pPr>
            <a:r>
              <a:rPr lang="en-US" altLang="zh-CN" sz="2000" dirty="0">
                <a:latin typeface="Times New Roman" panose="02020603050405020304" pitchFamily="18" charset="0"/>
                <a:cs typeface="Times New Roman" panose="02020603050405020304" pitchFamily="18" charset="0"/>
              </a:rPr>
              <a:t>Huang and Liu (JME 2005), Edwards (NBER 2006), De Paoli (JIE 2009), </a:t>
            </a:r>
            <a:r>
              <a:rPr lang="en-US" altLang="zh-CN" sz="2000" dirty="0" smtClean="0">
                <a:latin typeface="Times New Roman" panose="02020603050405020304" pitchFamily="18" charset="0"/>
                <a:cs typeface="Times New Roman" panose="02020603050405020304" pitchFamily="18" charset="0"/>
              </a:rPr>
              <a:t>Strum (JMCB 2009), etc</a:t>
            </a:r>
            <a:r>
              <a:rPr lang="en-US" altLang="zh-CN" sz="2000" dirty="0">
                <a:latin typeface="Times New Roman" panose="02020603050405020304" pitchFamily="18" charset="0"/>
                <a:cs typeface="Times New Roman" panose="02020603050405020304" pitchFamily="18" charset="0"/>
              </a:rPr>
              <a:t>.</a:t>
            </a:r>
          </a:p>
          <a:p>
            <a:pPr marL="0" indent="0">
              <a:spcAft>
                <a:spcPts val="600"/>
              </a:spcAft>
              <a:buNone/>
            </a:pPr>
            <a:r>
              <a:rPr lang="en-US" altLang="zh-CN" sz="2000" dirty="0">
                <a:solidFill>
                  <a:srgbClr val="C00000"/>
                </a:solidFill>
                <a:latin typeface="Times New Roman" panose="02020603050405020304" pitchFamily="18" charset="0"/>
                <a:cs typeface="Times New Roman" panose="02020603050405020304" pitchFamily="18" charset="0"/>
              </a:rPr>
              <a:t>Global value chains, or vertical fragmentation</a:t>
            </a:r>
          </a:p>
          <a:p>
            <a:pPr>
              <a:spcAft>
                <a:spcPts val="2400"/>
              </a:spcAft>
            </a:pPr>
            <a:r>
              <a:rPr lang="en-US" altLang="zh-CN" sz="2000" dirty="0" err="1">
                <a:latin typeface="Times New Roman" panose="02020603050405020304" pitchFamily="18" charset="0"/>
                <a:cs typeface="Times New Roman" panose="02020603050405020304" pitchFamily="18" charset="0"/>
              </a:rPr>
              <a:t>Hummels</a:t>
            </a:r>
            <a:r>
              <a:rPr lang="en-US" altLang="zh-CN" sz="2000" dirty="0">
                <a:latin typeface="Times New Roman" panose="02020603050405020304" pitchFamily="18" charset="0"/>
                <a:cs typeface="Times New Roman" panose="02020603050405020304" pitchFamily="18" charset="0"/>
              </a:rPr>
              <a:t>, Ishii and Yi (JIE 2001), Yi (JPE 2003), Johnson and </a:t>
            </a:r>
            <a:r>
              <a:rPr lang="en-US" altLang="zh-CN" sz="2000" dirty="0" err="1">
                <a:latin typeface="Times New Roman" panose="02020603050405020304" pitchFamily="18" charset="0"/>
                <a:cs typeface="Times New Roman" panose="02020603050405020304" pitchFamily="18" charset="0"/>
              </a:rPr>
              <a:t>Noguera</a:t>
            </a:r>
            <a:r>
              <a:rPr lang="en-US" altLang="zh-CN" sz="2000" dirty="0">
                <a:latin typeface="Times New Roman" panose="02020603050405020304" pitchFamily="18" charset="0"/>
                <a:cs typeface="Times New Roman" panose="02020603050405020304" pitchFamily="18" charset="0"/>
              </a:rPr>
              <a:t> (JIE 2009), Yi (AER 2010), </a:t>
            </a:r>
            <a:r>
              <a:rPr lang="en-US" altLang="zh-CN" sz="2000" dirty="0" err="1">
                <a:latin typeface="Times New Roman" panose="02020603050405020304" pitchFamily="18" charset="0"/>
                <a:cs typeface="Times New Roman" panose="02020603050405020304" pitchFamily="18" charset="0"/>
              </a:rPr>
              <a:t>Costinot</a:t>
            </a:r>
            <a:r>
              <a:rPr lang="en-US" altLang="zh-CN" sz="2000" dirty="0">
                <a:latin typeface="Times New Roman" panose="02020603050405020304" pitchFamily="18" charset="0"/>
                <a:cs typeface="Times New Roman" panose="02020603050405020304" pitchFamily="18" charset="0"/>
              </a:rPr>
              <a:t>, Vogel and Wang (RES 2013), </a:t>
            </a:r>
            <a:r>
              <a:rPr lang="en-US" altLang="zh-CN" sz="2000" dirty="0" err="1">
                <a:latin typeface="Times New Roman" panose="02020603050405020304" pitchFamily="18" charset="0"/>
                <a:cs typeface="Times New Roman" panose="02020603050405020304" pitchFamily="18" charset="0"/>
              </a:rPr>
              <a:t>Ramondo</a:t>
            </a:r>
            <a:r>
              <a:rPr lang="en-US" altLang="zh-CN" sz="2000" dirty="0">
                <a:latin typeface="Times New Roman" panose="02020603050405020304" pitchFamily="18" charset="0"/>
                <a:cs typeface="Times New Roman" panose="02020603050405020304" pitchFamily="18" charset="0"/>
              </a:rPr>
              <a:t> and Rodriguez-Clare (JPE 2013), Koopman, Wang and Wei (AER 2014), </a:t>
            </a:r>
            <a:r>
              <a:rPr lang="en-US" altLang="zh-CN" sz="2000" dirty="0" err="1" smtClean="0">
                <a:latin typeface="Times New Roman" panose="02020603050405020304" pitchFamily="18" charset="0"/>
                <a:cs typeface="Times New Roman" panose="02020603050405020304" pitchFamily="18" charset="0"/>
              </a:rPr>
              <a:t>Antras</a:t>
            </a:r>
            <a:r>
              <a:rPr lang="en-US" altLang="zh-CN" sz="2000" dirty="0" smtClean="0">
                <a:latin typeface="Times New Roman" panose="02020603050405020304" pitchFamily="18" charset="0"/>
                <a:cs typeface="Times New Roman" panose="02020603050405020304" pitchFamily="18" charset="0"/>
              </a:rPr>
              <a:t> and </a:t>
            </a:r>
            <a:r>
              <a:rPr lang="en-US" altLang="zh-CN" sz="2000" dirty="0" err="1" smtClean="0">
                <a:latin typeface="Times New Roman" panose="02020603050405020304" pitchFamily="18" charset="0"/>
                <a:cs typeface="Times New Roman" panose="02020603050405020304" pitchFamily="18" charset="0"/>
              </a:rPr>
              <a:t>Gortari</a:t>
            </a:r>
            <a:r>
              <a:rPr lang="en-US" altLang="zh-CN" sz="2000" dirty="0" smtClean="0">
                <a:latin typeface="Times New Roman" panose="02020603050405020304" pitchFamily="18" charset="0"/>
                <a:cs typeface="Times New Roman" panose="02020603050405020304" pitchFamily="18" charset="0"/>
              </a:rPr>
              <a:t> (2017), etc</a:t>
            </a:r>
            <a:r>
              <a:rPr lang="en-US" altLang="zh-CN" sz="2000" dirty="0">
                <a:latin typeface="Times New Roman" panose="02020603050405020304" pitchFamily="18" charset="0"/>
                <a:cs typeface="Times New Roman" panose="02020603050405020304" pitchFamily="18" charset="0"/>
              </a:rPr>
              <a:t>.</a:t>
            </a:r>
          </a:p>
          <a:p>
            <a:pPr marL="0" indent="0">
              <a:spcAft>
                <a:spcPts val="600"/>
              </a:spcAft>
              <a:buNone/>
            </a:pPr>
            <a:r>
              <a:rPr lang="en-US" altLang="zh-CN" sz="2000" dirty="0">
                <a:solidFill>
                  <a:srgbClr val="C00000"/>
                </a:solidFill>
                <a:latin typeface="Times New Roman" panose="02020603050405020304" pitchFamily="18" charset="0"/>
                <a:cs typeface="Times New Roman" panose="02020603050405020304" pitchFamily="18" charset="0"/>
              </a:rPr>
              <a:t>International transmissions of the business cycles</a:t>
            </a:r>
          </a:p>
          <a:p>
            <a:r>
              <a:rPr lang="en-US" altLang="zh-CN" sz="2000" dirty="0">
                <a:latin typeface="Times New Roman" panose="02020603050405020304" pitchFamily="18" charset="0"/>
                <a:cs typeface="Times New Roman" panose="02020603050405020304" pitchFamily="18" charset="0"/>
              </a:rPr>
              <a:t>Ambler, Cardia and Zimmermann (EER 2002), </a:t>
            </a:r>
            <a:r>
              <a:rPr lang="en-US" altLang="zh-CN" sz="2000" dirty="0" err="1">
                <a:latin typeface="Times New Roman" panose="02020603050405020304" pitchFamily="18" charset="0"/>
                <a:cs typeface="Times New Roman" panose="02020603050405020304" pitchFamily="18" charset="0"/>
              </a:rPr>
              <a:t>Kose</a:t>
            </a:r>
            <a:r>
              <a:rPr lang="en-US" altLang="zh-CN" sz="2000" dirty="0">
                <a:latin typeface="Times New Roman" panose="02020603050405020304" pitchFamily="18" charset="0"/>
                <a:cs typeface="Times New Roman" panose="02020603050405020304" pitchFamily="18" charset="0"/>
              </a:rPr>
              <a:t>, Prasad and </a:t>
            </a:r>
            <a:r>
              <a:rPr lang="en-US" altLang="zh-CN" sz="2000" dirty="0" err="1">
                <a:latin typeface="Times New Roman" panose="02020603050405020304" pitchFamily="18" charset="0"/>
                <a:cs typeface="Times New Roman" panose="02020603050405020304" pitchFamily="18" charset="0"/>
              </a:rPr>
              <a:t>Terrones</a:t>
            </a:r>
            <a:r>
              <a:rPr lang="en-US" altLang="zh-CN" sz="2000" dirty="0">
                <a:latin typeface="Times New Roman" panose="02020603050405020304" pitchFamily="18" charset="0"/>
                <a:cs typeface="Times New Roman" panose="02020603050405020304" pitchFamily="18" charset="0"/>
              </a:rPr>
              <a:t> (AER 2003), </a:t>
            </a:r>
            <a:r>
              <a:rPr lang="en-US" altLang="zh-CN" sz="2000" dirty="0" err="1">
                <a:latin typeface="Times New Roman" panose="02020603050405020304" pitchFamily="18" charset="0"/>
                <a:cs typeface="Times New Roman" panose="02020603050405020304" pitchFamily="18" charset="0"/>
              </a:rPr>
              <a:t>Boivin</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Giannoni</a:t>
            </a:r>
            <a:r>
              <a:rPr lang="en-US" altLang="zh-CN" sz="2000" dirty="0">
                <a:latin typeface="Times New Roman" panose="02020603050405020304" pitchFamily="18" charset="0"/>
                <a:cs typeface="Times New Roman" panose="02020603050405020304" pitchFamily="18" charset="0"/>
              </a:rPr>
              <a:t> (NBER 2008), </a:t>
            </a:r>
            <a:r>
              <a:rPr lang="en-US" altLang="zh-CN" sz="2000" dirty="0" err="1">
                <a:latin typeface="Times New Roman" panose="02020603050405020304" pitchFamily="18" charset="0"/>
                <a:cs typeface="Times New Roman" panose="02020603050405020304" pitchFamily="18" charset="0"/>
              </a:rPr>
              <a:t>Monacelli</a:t>
            </a:r>
            <a:r>
              <a:rPr lang="en-US" altLang="zh-CN" sz="2000" dirty="0">
                <a:latin typeface="Times New Roman" panose="02020603050405020304" pitchFamily="18" charset="0"/>
                <a:cs typeface="Times New Roman" panose="02020603050405020304" pitchFamily="18" charset="0"/>
              </a:rPr>
              <a:t> and Sala (JMCB 2009), </a:t>
            </a:r>
            <a:r>
              <a:rPr lang="en-US" altLang="zh-CN" sz="2000" dirty="0" err="1">
                <a:latin typeface="Times New Roman" panose="02020603050405020304" pitchFamily="18" charset="0"/>
                <a:cs typeface="Times New Roman" panose="02020603050405020304" pitchFamily="18" charset="0"/>
              </a:rPr>
              <a:t>Mumtaz</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Surico</a:t>
            </a:r>
            <a:r>
              <a:rPr lang="en-US" altLang="zh-CN" sz="2000" dirty="0">
                <a:latin typeface="Times New Roman" panose="02020603050405020304" pitchFamily="18" charset="0"/>
                <a:cs typeface="Times New Roman" panose="02020603050405020304" pitchFamily="18" charset="0"/>
              </a:rPr>
              <a:t> (JEEA 2012), </a:t>
            </a:r>
            <a:r>
              <a:rPr lang="en-US" altLang="zh-CN" sz="2000" dirty="0" err="1">
                <a:latin typeface="Times New Roman" panose="02020603050405020304" pitchFamily="18" charset="0"/>
                <a:cs typeface="Times New Roman" panose="02020603050405020304" pitchFamily="18" charset="0"/>
              </a:rPr>
              <a:t>Jin</a:t>
            </a:r>
            <a:r>
              <a:rPr lang="en-US" altLang="zh-CN" sz="2000" dirty="0">
                <a:latin typeface="Times New Roman" panose="02020603050405020304" pitchFamily="18" charset="0"/>
                <a:cs typeface="Times New Roman" panose="02020603050405020304" pitchFamily="18" charset="0"/>
              </a:rPr>
              <a:t> and Li (Mimeo 2012), </a:t>
            </a:r>
            <a:r>
              <a:rPr lang="en-US" altLang="zh-CN" sz="2000" dirty="0" err="1">
                <a:latin typeface="Times New Roman" panose="02020603050405020304" pitchFamily="18" charset="0"/>
                <a:cs typeface="Times New Roman" panose="02020603050405020304" pitchFamily="18" charset="0"/>
              </a:rPr>
              <a:t>Acemoglu</a:t>
            </a:r>
            <a:r>
              <a:rPr lang="en-US" altLang="zh-CN" sz="2000" dirty="0">
                <a:latin typeface="Times New Roman" panose="02020603050405020304" pitchFamily="18" charset="0"/>
                <a:cs typeface="Times New Roman" panose="02020603050405020304" pitchFamily="18" charset="0"/>
              </a:rPr>
              <a:t> et al (NBER 2015), Auer et al (Mimeo 2016), etc.</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26</a:t>
            </a:fld>
            <a:endParaRPr lang="zh-CN" altLang="en-US"/>
          </a:p>
        </p:txBody>
      </p:sp>
    </p:spTree>
    <p:extLst>
      <p:ext uri="{BB962C8B-B14F-4D97-AF65-F5344CB8AC3E}">
        <p14:creationId xmlns:p14="http://schemas.microsoft.com/office/powerpoint/2010/main" val="409645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62272"/>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Model settings – production </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764704"/>
                <a:ext cx="8507288" cy="6093296"/>
              </a:xfrm>
            </p:spPr>
            <p:txBody>
              <a:bodyPr>
                <a:noAutofit/>
              </a:bodyPr>
              <a:lstStyle/>
              <a:p>
                <a:r>
                  <a:rPr lang="en-US" altLang="zh-CN" sz="2400" dirty="0">
                    <a:latin typeface="Times New Roman" panose="02020603050405020304" pitchFamily="18" charset="0"/>
                    <a:cs typeface="Times New Roman" panose="02020603050405020304" pitchFamily="18" charset="0"/>
                  </a:rPr>
                  <a:t>N countries, </a:t>
                </a:r>
                <a14:m>
                  <m:oMath xmlns:m="http://schemas.openxmlformats.org/officeDocument/2006/math">
                    <m:r>
                      <m:rPr>
                        <m:sty m:val="p"/>
                      </m:rPr>
                      <a:rPr lang="en-US" altLang="zh-CN" sz="2400" b="0" i="0" smtClean="0">
                        <a:latin typeface="Cambria Math"/>
                      </a:rPr>
                      <m:t>n</m:t>
                    </m:r>
                    <m:r>
                      <a:rPr lang="en-US" altLang="zh-CN" sz="2400" i="1" smtClean="0">
                        <a:latin typeface="Cambria Math"/>
                      </a:rPr>
                      <m:t>=</m:t>
                    </m:r>
                    <m:r>
                      <a:rPr lang="en-US" altLang="zh-CN" sz="2400" b="0" i="1" smtClean="0">
                        <a:latin typeface="Cambria Math"/>
                      </a:rPr>
                      <m:t>1,2,…,</m:t>
                    </m:r>
                    <m:r>
                      <a:rPr lang="en-US" altLang="zh-CN" sz="2400" b="0" i="1" smtClean="0">
                        <a:latin typeface="Cambria Math"/>
                      </a:rPr>
                      <m:t>𝑁</m:t>
                    </m:r>
                  </m:oMath>
                </a14:m>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Two sectors, i.e., tradable manufacturing sector, “m”, and non-tradable service sector, “s”.</a:t>
                </a:r>
              </a:p>
              <a:p>
                <a14:m>
                  <m:oMath xmlns:m="http://schemas.openxmlformats.org/officeDocument/2006/math">
                    <m:r>
                      <a:rPr lang="en-US" altLang="zh-CN" sz="2400" i="1">
                        <a:latin typeface="Cambria Math"/>
                        <a:cs typeface="Times New Roman" panose="02020603050405020304" pitchFamily="18" charset="0"/>
                      </a:rPr>
                      <m:t>𝐺</m:t>
                    </m:r>
                  </m:oMath>
                </a14:m>
                <a:r>
                  <a:rPr lang="en-US" altLang="zh-CN" sz="2400" dirty="0">
                    <a:latin typeface="Times New Roman" panose="02020603050405020304" pitchFamily="18" charset="0"/>
                    <a:cs typeface="Times New Roman" panose="02020603050405020304" pitchFamily="18" charset="0"/>
                  </a:rPr>
                  <a:t> = # production stages in manufacturing sector;  single stage in service sector.</a:t>
                </a:r>
              </a:p>
              <a:p>
                <a:pPr>
                  <a:spcAft>
                    <a:spcPts val="1200"/>
                  </a:spcAft>
                </a:pPr>
                <a:r>
                  <a:rPr lang="en-US" altLang="zh-CN" sz="2400" dirty="0">
                    <a:latin typeface="Times New Roman" panose="02020603050405020304" pitchFamily="18" charset="0"/>
                    <a:cs typeface="Times New Roman" panose="02020603050405020304" pitchFamily="18" charset="0"/>
                  </a:rPr>
                  <a:t>Unit continuum of goods </a:t>
                </a:r>
                <a14:m>
                  <m:oMath xmlns:m="http://schemas.openxmlformats.org/officeDocument/2006/math">
                    <m:r>
                      <m:rPr>
                        <m:sty m:val="p"/>
                      </m:rPr>
                      <a:rPr lang="en-US" altLang="zh-CN" sz="2400" b="0" i="0" smtClean="0">
                        <a:latin typeface="Cambria Math"/>
                      </a:rPr>
                      <m:t>u</m:t>
                    </m:r>
                    <m:r>
                      <a:rPr lang="en-US" altLang="zh-CN" sz="2400" b="0" i="1" smtClean="0">
                        <a:latin typeface="Cambria Math"/>
                      </a:rPr>
                      <m:t>∈[0,1]</m:t>
                    </m:r>
                  </m:oMath>
                </a14:m>
                <a:r>
                  <a:rPr lang="en-US" altLang="zh-CN" sz="2400" dirty="0">
                    <a:latin typeface="Times New Roman" panose="02020603050405020304" pitchFamily="18" charset="0"/>
                    <a:cs typeface="Times New Roman" panose="02020603050405020304" pitchFamily="18" charset="0"/>
                  </a:rPr>
                  <a:t> within each sector and each stage.</a:t>
                </a:r>
              </a:p>
              <a:p>
                <a:pPr marL="0" indent="0">
                  <a:spcAft>
                    <a:spcPts val="600"/>
                  </a:spcAft>
                  <a:buNone/>
                </a:pPr>
                <a:r>
                  <a:rPr lang="en-US" altLang="zh-CN" sz="2400" dirty="0">
                    <a:latin typeface="Times New Roman" panose="02020603050405020304" pitchFamily="18" charset="0"/>
                    <a:cs typeface="Times New Roman" panose="02020603050405020304" pitchFamily="18" charset="0"/>
                  </a:rPr>
                  <a:t>Production structure – to be explained later</a:t>
                </a:r>
              </a:p>
              <a:p>
                <a:pPr marL="0" indent="0">
                  <a:buNone/>
                </a:pPr>
                <a:r>
                  <a:rPr lang="en-US" altLang="zh-CN" sz="2400" dirty="0">
                    <a:latin typeface="Times New Roman" panose="02020603050405020304" pitchFamily="18" charset="0"/>
                    <a:cs typeface="Times New Roman" panose="02020603050405020304" pitchFamily="18" charset="0"/>
                  </a:rPr>
                  <a:t>Market structure</a:t>
                </a:r>
              </a:p>
              <a:p>
                <a:r>
                  <a:rPr lang="en-US" altLang="zh-CN" sz="2400" dirty="0">
                    <a:latin typeface="Times New Roman" panose="02020603050405020304" pitchFamily="18" charset="0"/>
                    <a:cs typeface="Times New Roman" panose="02020603050405020304" pitchFamily="18" charset="0"/>
                  </a:rPr>
                  <a:t>Service output domestically consumed.</a:t>
                </a:r>
              </a:p>
              <a:p>
                <a:r>
                  <a:rPr lang="en-US" altLang="zh-CN" sz="2400" dirty="0">
                    <a:latin typeface="Times New Roman" panose="02020603050405020304" pitchFamily="18" charset="0"/>
                    <a:cs typeface="Times New Roman" panose="02020603050405020304" pitchFamily="18" charset="0"/>
                  </a:rPr>
                  <a:t>The final-stage manufacturing goods are either consumed at home or exported. </a:t>
                </a:r>
              </a:p>
              <a:p>
                <a:r>
                  <a:rPr lang="en-US" altLang="zh-CN" sz="2400" dirty="0">
                    <a:latin typeface="Times New Roman" panose="02020603050405020304" pitchFamily="18" charset="0"/>
                    <a:cs typeface="Times New Roman" panose="02020603050405020304" pitchFamily="18" charset="0"/>
                  </a:rPr>
                  <a:t>Households purchase differentiated final manufactured goods from all countries and aggregate them to a composite.</a:t>
                </a:r>
              </a:p>
              <a:p>
                <a:pPr marL="0" indent="0">
                  <a:buNone/>
                </a:pPr>
                <a:endParaRPr lang="en-US" altLang="zh-CN" sz="2000" dirty="0">
                  <a:latin typeface="Times New Roman" panose="02020603050405020304" pitchFamily="18" charset="0"/>
                  <a:cs typeface="Times New Roman" panose="02020603050405020304" pitchFamily="18" charset="0"/>
                </a:endParaRPr>
              </a:p>
              <a:p>
                <a:pPr marL="0" indent="0">
                  <a:buNone/>
                </a:pP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764704"/>
                <a:ext cx="8507288" cy="6093296"/>
              </a:xfrm>
              <a:blipFill rotWithShape="1">
                <a:blip r:embed="rId2"/>
                <a:stretch>
                  <a:fillRect l="-1074" t="-800" r="-287" b="-1200"/>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27</a:t>
            </a:fld>
            <a:endParaRPr lang="zh-CN" altLang="en-US"/>
          </a:p>
        </p:txBody>
      </p:sp>
    </p:spTree>
    <p:extLst>
      <p:ext uri="{BB962C8B-B14F-4D97-AF65-F5344CB8AC3E}">
        <p14:creationId xmlns:p14="http://schemas.microsoft.com/office/powerpoint/2010/main" val="256020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Model settings – households and trade</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764704"/>
                <a:ext cx="8496944" cy="5832648"/>
              </a:xfrm>
            </p:spPr>
            <p:txBody>
              <a:bodyPr>
                <a:noAutofit/>
              </a:bodyPr>
              <a:lstStyle/>
              <a:p>
                <a:pPr marL="0" indent="0">
                  <a:spcAft>
                    <a:spcPts val="600"/>
                  </a:spcAft>
                  <a:buNone/>
                </a:pPr>
                <a:r>
                  <a:rPr lang="en-US" altLang="zh-CN" sz="2400" dirty="0">
                    <a:solidFill>
                      <a:srgbClr val="C00000"/>
                    </a:solidFill>
                    <a:latin typeface="Times New Roman" panose="02020603050405020304" pitchFamily="18" charset="0"/>
                    <a:cs typeface="Times New Roman" panose="02020603050405020304" pitchFamily="18" charset="0"/>
                  </a:rPr>
                  <a:t>Households</a:t>
                </a:r>
              </a:p>
              <a:p>
                <a:r>
                  <a:rPr lang="en-US" altLang="zh-CN" sz="2400" dirty="0">
                    <a:latin typeface="Times New Roman" panose="02020603050405020304" pitchFamily="18" charset="0"/>
                    <a:cs typeface="Times New Roman" panose="02020603050405020304" pitchFamily="18" charset="0"/>
                  </a:rPr>
                  <a:t>Fixed labor supply in each country, i.e., </a:t>
                </a:r>
                <a14:m>
                  <m:oMath xmlns:m="http://schemas.openxmlformats.org/officeDocument/2006/math">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𝐿</m:t>
                        </m:r>
                      </m:e>
                      <m:sup>
                        <m:r>
                          <a:rPr lang="en-US" altLang="zh-CN" sz="2400" b="0" i="1" smtClean="0">
                            <a:latin typeface="Cambria Math"/>
                            <a:cs typeface="Times New Roman" panose="02020603050405020304" pitchFamily="18" charset="0"/>
                          </a:rPr>
                          <m:t>𝑛</m:t>
                        </m:r>
                      </m:sup>
                    </m:sSup>
                  </m:oMath>
                </a14:m>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Cobb-Douglas utility function over the manufacturing composite and service composite, i.e., </a:t>
                </a:r>
              </a:p>
              <a:p>
                <a:pPr marL="0" indent="0">
                  <a:spcAft>
                    <a:spcPts val="1200"/>
                  </a:spcAft>
                  <a:buNone/>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𝑈</m:t>
                          </m:r>
                        </m:e>
                        <m:sup>
                          <m:r>
                            <a:rPr lang="en-US" altLang="zh-CN" sz="2400" b="0" i="1" smtClean="0">
                              <a:latin typeface="Cambria Math"/>
                              <a:cs typeface="Times New Roman" panose="02020603050405020304" pitchFamily="18" charset="0"/>
                            </a:rPr>
                            <m:t>𝑛</m:t>
                          </m:r>
                        </m:sup>
                      </m:sSup>
                      <m:r>
                        <a:rPr lang="en-US" altLang="zh-CN" sz="2400" b="0" i="1" smtClean="0">
                          <a:latin typeface="Cambria Math"/>
                          <a:cs typeface="Times New Roman" panose="02020603050405020304" pitchFamily="18" charset="0"/>
                        </a:rPr>
                        <m:t>=</m:t>
                      </m:r>
                      <m:sSup>
                        <m:sSupPr>
                          <m:ctrlPr>
                            <a:rPr lang="en-US" altLang="zh-CN" sz="2400" b="0" i="1" smtClean="0">
                              <a:latin typeface="Cambria Math"/>
                              <a:cs typeface="Times New Roman" panose="02020603050405020304" pitchFamily="18" charset="0"/>
                            </a:rPr>
                          </m:ctrlPr>
                        </m:sSupPr>
                        <m:e>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𝑄</m:t>
                              </m:r>
                            </m:e>
                            <m:sup>
                              <m:r>
                                <a:rPr lang="en-US" altLang="zh-CN" sz="2400" b="0" i="1" smtClean="0">
                                  <a:latin typeface="Cambria Math"/>
                                  <a:cs typeface="Times New Roman" panose="02020603050405020304" pitchFamily="18" charset="0"/>
                                </a:rPr>
                                <m:t>𝑛</m:t>
                              </m:r>
                            </m:sup>
                          </m:sSup>
                        </m:e>
                        <m:sup>
                          <m:r>
                            <a:rPr lang="en-US" altLang="zh-CN" sz="2400" b="0" i="1" smtClean="0">
                              <a:latin typeface="Cambria Math"/>
                              <a:cs typeface="Times New Roman" panose="02020603050405020304" pitchFamily="18" charset="0"/>
                            </a:rPr>
                            <m:t>𝛼</m:t>
                          </m:r>
                        </m:sup>
                      </m:sSup>
                      <m:sSup>
                        <m:sSupPr>
                          <m:ctrlPr>
                            <a:rPr lang="en-US" altLang="zh-CN" sz="2400" b="0" i="1" smtClean="0">
                              <a:latin typeface="Cambria Math"/>
                              <a:cs typeface="Times New Roman" panose="02020603050405020304" pitchFamily="18" charset="0"/>
                            </a:rPr>
                          </m:ctrlPr>
                        </m:sSupPr>
                        <m:e>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𝑆</m:t>
                              </m:r>
                            </m:e>
                            <m:sup>
                              <m:r>
                                <a:rPr lang="en-US" altLang="zh-CN" sz="2400" b="0" i="1" smtClean="0">
                                  <a:latin typeface="Cambria Math"/>
                                  <a:cs typeface="Times New Roman" panose="02020603050405020304" pitchFamily="18" charset="0"/>
                                </a:rPr>
                                <m:t>𝑛</m:t>
                              </m:r>
                            </m:sup>
                          </m:sSup>
                        </m:e>
                        <m:sup>
                          <m:r>
                            <a:rPr lang="en-US" altLang="zh-CN" sz="2400" b="0" i="1"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𝛼</m:t>
                          </m:r>
                        </m:sup>
                      </m:sSup>
                    </m:oMath>
                  </m:oMathPara>
                </a14:m>
                <a:endParaRPr lang="en-US" altLang="zh-CN" sz="2400" dirty="0">
                  <a:latin typeface="Times New Roman" panose="02020603050405020304" pitchFamily="18" charset="0"/>
                  <a:cs typeface="Times New Roman" panose="02020603050405020304" pitchFamily="18" charset="0"/>
                </a:endParaRPr>
              </a:p>
              <a:p>
                <a:pPr marL="0" indent="0">
                  <a:spcAft>
                    <a:spcPts val="600"/>
                  </a:spcAft>
                  <a:buNone/>
                </a:pPr>
                <a:r>
                  <a:rPr lang="en-US" altLang="zh-CN" sz="2400" dirty="0">
                    <a:solidFill>
                      <a:srgbClr val="C00000"/>
                    </a:solidFill>
                    <a:latin typeface="Times New Roman" panose="02020603050405020304" pitchFamily="18" charset="0"/>
                    <a:cs typeface="Times New Roman" panose="02020603050405020304" pitchFamily="18" charset="0"/>
                  </a:rPr>
                  <a:t>Trade assumptions</a:t>
                </a:r>
              </a:p>
              <a:p>
                <a:r>
                  <a:rPr lang="en-US" altLang="zh-CN" sz="2400" dirty="0">
                    <a:latin typeface="Times New Roman" panose="02020603050405020304" pitchFamily="18" charset="0"/>
                    <a:cs typeface="Times New Roman" panose="02020603050405020304" pitchFamily="18" charset="0"/>
                  </a:rPr>
                  <a:t>Iceberg costs, i.e.,  </a:t>
                </a:r>
                <a14:m>
                  <m:oMath xmlns:m="http://schemas.openxmlformats.org/officeDocument/2006/math">
                    <m:sSup>
                      <m:sSupPr>
                        <m:ctrlPr>
                          <a:rPr lang="en-US" altLang="zh-CN" sz="2400" i="1">
                            <a:latin typeface="Cambria Math"/>
                            <a:cs typeface="Times New Roman" panose="02020603050405020304" pitchFamily="18" charset="0"/>
                          </a:rPr>
                        </m:ctrlPr>
                      </m:sSupPr>
                      <m:e>
                        <m:r>
                          <a:rPr lang="en-US" altLang="zh-CN" sz="2400" i="1">
                            <a:latin typeface="Cambria Math"/>
                            <a:cs typeface="Times New Roman" panose="02020603050405020304" pitchFamily="18" charset="0"/>
                          </a:rPr>
                          <m:t>𝜏</m:t>
                        </m:r>
                      </m:e>
                      <m:sup>
                        <m:r>
                          <a:rPr lang="en-US" altLang="zh-CN" sz="2400" b="0" i="1" smtClean="0">
                            <a:latin typeface="Cambria Math"/>
                            <a:cs typeface="Times New Roman" panose="02020603050405020304" pitchFamily="18" charset="0"/>
                          </a:rPr>
                          <m:t>𝑖𝑛</m:t>
                        </m:r>
                      </m:sup>
                    </m:sSup>
                  </m:oMath>
                </a14:m>
                <a:r>
                  <a:rPr lang="en-US" altLang="zh-CN" sz="2400" dirty="0">
                    <a:latin typeface="Times New Roman" panose="02020603050405020304" pitchFamily="18" charset="0"/>
                    <a:cs typeface="Times New Roman" panose="02020603050405020304" pitchFamily="18" charset="0"/>
                  </a:rPr>
                  <a:t>, when shipping from country </a:t>
                </a:r>
                <a14:m>
                  <m:oMath xmlns:m="http://schemas.openxmlformats.org/officeDocument/2006/math">
                    <m:r>
                      <a:rPr lang="en-US" altLang="zh-CN" sz="2400" b="0" i="1" smtClean="0">
                        <a:latin typeface="Cambria Math"/>
                        <a:cs typeface="Times New Roman" panose="02020603050405020304" pitchFamily="18" charset="0"/>
                      </a:rPr>
                      <m:t>𝑖</m:t>
                    </m:r>
                  </m:oMath>
                </a14:m>
                <a:r>
                  <a:rPr lang="en-US" altLang="zh-CN" sz="2400" dirty="0">
                    <a:latin typeface="Times New Roman" panose="02020603050405020304" pitchFamily="18" charset="0"/>
                    <a:cs typeface="Times New Roman" panose="02020603050405020304" pitchFamily="18" charset="0"/>
                  </a:rPr>
                  <a:t> to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a:t>
                </a:r>
              </a:p>
              <a:p>
                <a:pPr>
                  <a:spcAft>
                    <a:spcPts val="1200"/>
                  </a:spcAft>
                </a:pPr>
                <a:r>
                  <a:rPr lang="en-US" altLang="zh-CN" sz="2400" dirty="0">
                    <a:latin typeface="Times New Roman" panose="02020603050405020304" pitchFamily="18" charset="0"/>
                    <a:cs typeface="Times New Roman" panose="02020603050405020304" pitchFamily="18" charset="0"/>
                  </a:rPr>
                  <a:t>The markets are perfectly competitive.</a:t>
                </a:r>
              </a:p>
              <a:p>
                <a:pPr marL="0" indent="0">
                  <a:spcAft>
                    <a:spcPts val="600"/>
                  </a:spcAft>
                  <a:buNone/>
                </a:pPr>
                <a:r>
                  <a:rPr lang="en-US" altLang="zh-CN" sz="2400" dirty="0">
                    <a:solidFill>
                      <a:srgbClr val="C00000"/>
                    </a:solidFill>
                    <a:latin typeface="Times New Roman" panose="02020603050405020304" pitchFamily="18" charset="0"/>
                    <a:cs typeface="Times New Roman" panose="02020603050405020304" pitchFamily="18" charset="0"/>
                  </a:rPr>
                  <a:t>Good-specific productivity</a:t>
                </a:r>
              </a:p>
              <a:p>
                <a:r>
                  <a:rPr lang="en-US" altLang="zh-CN" sz="2400" dirty="0">
                    <a:latin typeface="Times New Roman" panose="02020603050405020304" pitchFamily="18" charset="0"/>
                    <a:cs typeface="Times New Roman" panose="02020603050405020304" pitchFamily="18" charset="0"/>
                  </a:rPr>
                  <a:t>Independently drawn across countries, sectors, stages and goods.</a:t>
                </a:r>
              </a:p>
              <a:p>
                <a:r>
                  <a:rPr lang="en-US" altLang="zh-CN" sz="2400" b="0" dirty="0">
                    <a:latin typeface="Times New Roman" panose="02020603050405020304" pitchFamily="18" charset="0"/>
                    <a:cs typeface="Times New Roman" panose="02020603050405020304" pitchFamily="18" charset="0"/>
                  </a:rPr>
                  <a:t>The productivity </a:t>
                </a:r>
                <a14:m>
                  <m:oMath xmlns:m="http://schemas.openxmlformats.org/officeDocument/2006/math">
                    <m:r>
                      <a:rPr lang="en-US" altLang="zh-CN" sz="2400" b="0" i="1" smtClean="0">
                        <a:latin typeface="Cambria Math"/>
                      </a:rPr>
                      <m:t>𝑍</m:t>
                    </m:r>
                  </m:oMath>
                </a14:m>
                <a:r>
                  <a:rPr lang="en-US" altLang="zh-CN" sz="2400" b="0" dirty="0">
                    <a:latin typeface="Times New Roman" panose="02020603050405020304" pitchFamily="18" charset="0"/>
                    <a:cs typeface="Times New Roman" panose="02020603050405020304" pitchFamily="18" charset="0"/>
                  </a:rPr>
                  <a:t> is drawn from </a:t>
                </a:r>
                <a:r>
                  <a:rPr lang="en-US" altLang="zh-CN" sz="2400" dirty="0">
                    <a:latin typeface="Times New Roman" panose="02020603050405020304" pitchFamily="18" charset="0"/>
                    <a:cs typeface="Times New Roman" panose="02020603050405020304" pitchFamily="18" charset="0"/>
                  </a:rPr>
                  <a:t>a</a:t>
                </a:r>
                <a:r>
                  <a:rPr lang="en-US" altLang="zh-CN" sz="2400" b="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Frechet</a:t>
                </a:r>
                <a:r>
                  <a:rPr lang="en-US" altLang="zh-CN" sz="2400" dirty="0">
                    <a:latin typeface="Times New Roman" panose="02020603050405020304" pitchFamily="18" charset="0"/>
                    <a:cs typeface="Times New Roman" panose="02020603050405020304" pitchFamily="18" charset="0"/>
                  </a:rPr>
                  <a:t> </a:t>
                </a:r>
                <a:r>
                  <a:rPr lang="en-US" altLang="zh-CN" sz="2400" b="0" dirty="0">
                    <a:latin typeface="Times New Roman" panose="02020603050405020304" pitchFamily="18" charset="0"/>
                    <a:cs typeface="Times New Roman" panose="02020603050405020304" pitchFamily="18" charset="0"/>
                  </a:rPr>
                  <a:t>distribution, i.e., </a:t>
                </a:r>
              </a:p>
              <a:p>
                <a:pPr marL="0" indent="0" algn="ctr">
                  <a:buNone/>
                </a:pPr>
                <a:r>
                  <a:rPr lang="en-US" altLang="zh-CN" sz="2000" b="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altLang="zh-CN" sz="2400" b="0" i="1" smtClean="0">
                            <a:latin typeface="Cambria Math"/>
                          </a:rPr>
                        </m:ctrlPr>
                      </m:funcPr>
                      <m:fName>
                        <m:r>
                          <m:rPr>
                            <m:sty m:val="p"/>
                          </m:rPr>
                          <a:rPr lang="en-US" altLang="zh-CN" sz="2400" b="0" i="0" smtClean="0">
                            <a:latin typeface="Cambria Math"/>
                          </a:rPr>
                          <m:t>Pr</m:t>
                        </m:r>
                      </m:fName>
                      <m:e>
                        <m:d>
                          <m:dPr>
                            <m:ctrlPr>
                              <a:rPr lang="en-US" altLang="zh-CN" sz="2400" b="0" i="1" smtClean="0">
                                <a:latin typeface="Cambria Math"/>
                              </a:rPr>
                            </m:ctrlPr>
                          </m:dPr>
                          <m:e>
                            <m:r>
                              <a:rPr lang="en-US" altLang="zh-CN" sz="2400" b="0" i="1" smtClean="0">
                                <a:latin typeface="Cambria Math"/>
                              </a:rPr>
                              <m:t>𝑍</m:t>
                            </m:r>
                            <m:r>
                              <a:rPr lang="en-US" altLang="zh-CN" sz="2400" b="0" i="1" smtClean="0">
                                <a:latin typeface="Cambria Math"/>
                              </a:rPr>
                              <m:t>&lt;</m:t>
                            </m:r>
                            <m:r>
                              <a:rPr lang="en-US" altLang="zh-CN" sz="2400" b="0" i="1" smtClean="0">
                                <a:latin typeface="Cambria Math"/>
                              </a:rPr>
                              <m:t>𝑧</m:t>
                            </m:r>
                          </m:e>
                        </m:d>
                      </m:e>
                    </m:func>
                    <m:r>
                      <a:rPr lang="en-US" altLang="zh-CN" sz="2400" b="0" i="1" smtClean="0">
                        <a:latin typeface="Cambria Math"/>
                      </a:rPr>
                      <m:t>=</m:t>
                    </m:r>
                    <m:r>
                      <a:rPr lang="en-US" altLang="zh-CN" sz="2400" b="0" i="1" smtClean="0">
                        <a:latin typeface="Cambria Math"/>
                      </a:rPr>
                      <m:t>𝐹</m:t>
                    </m:r>
                    <m:d>
                      <m:dPr>
                        <m:ctrlPr>
                          <a:rPr lang="en-US" altLang="zh-CN" sz="2400" b="0" i="1" smtClean="0">
                            <a:latin typeface="Cambria Math"/>
                          </a:rPr>
                        </m:ctrlPr>
                      </m:dPr>
                      <m:e>
                        <m:r>
                          <a:rPr lang="en-US" altLang="zh-CN" sz="2400" b="0" i="1" smtClean="0">
                            <a:latin typeface="Cambria Math"/>
                          </a:rPr>
                          <m:t>𝑧</m:t>
                        </m:r>
                      </m:e>
                    </m:d>
                    <m:r>
                      <a:rPr lang="en-US" altLang="zh-CN" sz="2400" b="0" i="1" smtClean="0">
                        <a:latin typeface="Cambria Math"/>
                      </a:rPr>
                      <m:t>=</m:t>
                    </m:r>
                    <m:r>
                      <m:rPr>
                        <m:sty m:val="p"/>
                      </m:rPr>
                      <a:rPr lang="en-US" altLang="zh-CN" sz="2400" b="0" i="0" smtClean="0">
                        <a:latin typeface="Cambria Math"/>
                      </a:rPr>
                      <m:t>exp</m:t>
                    </m:r>
                    <m:r>
                      <a:rPr lang="en-US" altLang="zh-CN" sz="2400" b="0" i="1" smtClean="0">
                        <a:latin typeface="Cambria Math"/>
                      </a:rPr>
                      <m:t>⁡(−</m:t>
                    </m:r>
                    <m:r>
                      <a:rPr lang="en-US" altLang="zh-CN" sz="2400" b="0" i="1" smtClean="0">
                        <a:latin typeface="Cambria Math"/>
                      </a:rPr>
                      <m:t>𝑇</m:t>
                    </m:r>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𝑧</m:t>
                        </m:r>
                      </m:e>
                      <m:sup>
                        <m:r>
                          <a:rPr lang="en-US" altLang="zh-CN" sz="2400" b="0" i="1" smtClean="0">
                            <a:latin typeface="Cambria Math"/>
                          </a:rPr>
                          <m:t>−</m:t>
                        </m:r>
                        <m:r>
                          <a:rPr lang="en-US" altLang="zh-CN" sz="2400" b="0" i="1" smtClean="0">
                            <a:latin typeface="Cambria Math"/>
                          </a:rPr>
                          <m:t>𝜅</m:t>
                        </m:r>
                      </m:sup>
                    </m:sSup>
                    <m:r>
                      <a:rPr lang="en-US" altLang="zh-CN" sz="2400" b="0" i="1" smtClean="0">
                        <a:latin typeface="Cambria Math"/>
                      </a:rPr>
                      <m:t>)</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764704"/>
                <a:ext cx="8496944" cy="5832648"/>
              </a:xfrm>
              <a:blipFill>
                <a:blip r:embed="rId2"/>
                <a:stretch>
                  <a:fillRect l="-1148" t="-836" r="-12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extLst>
      <p:ext uri="{BB962C8B-B14F-4D97-AF65-F5344CB8AC3E}">
        <p14:creationId xmlns:p14="http://schemas.microsoft.com/office/powerpoint/2010/main" val="229296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Production in the (tradable) manufacturing sector</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836712"/>
                <a:ext cx="8712968" cy="5760640"/>
              </a:xfrm>
            </p:spPr>
            <p:txBody>
              <a:bodyPr>
                <a:normAutofit fontScale="92500" lnSpcReduction="10000"/>
              </a:bodyPr>
              <a:lstStyle/>
              <a:p>
                <a:pPr>
                  <a:spcAft>
                    <a:spcPts val="1200"/>
                  </a:spcAft>
                </a:pPr>
                <a:r>
                  <a:rPr lang="en-US" altLang="zh-CN" sz="2400" dirty="0">
                    <a:latin typeface="Times New Roman" panose="02020603050405020304" pitchFamily="18" charset="0"/>
                    <a:cs typeface="Times New Roman" panose="02020603050405020304" pitchFamily="18" charset="0"/>
                  </a:rPr>
                  <a:t>For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in stage one, labor is the only input, and the production function in manufacturing sector is given by </a:t>
                </a:r>
              </a:p>
              <a:p>
                <a:pPr marL="0" indent="0">
                  <a:spcAft>
                    <a:spcPts val="2400"/>
                  </a:spcAft>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𝑞</m:t>
                          </m:r>
                        </m:e>
                        <m:sub>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r>
                        <a:rPr lang="en-US" altLang="zh-CN" sz="2400" b="0" i="1" smtClean="0">
                          <a:latin typeface="Cambria Math"/>
                          <a:cs typeface="Times New Roman" panose="02020603050405020304" pitchFamily="18" charset="0"/>
                        </a:rPr>
                        <m:t>=</m:t>
                      </m:r>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𝑍</m:t>
                          </m:r>
                        </m:e>
                        <m:sub>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𝑙</m:t>
                          </m:r>
                        </m:e>
                        <m:sub>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𝑢</m:t>
                      </m:r>
                      <m:r>
                        <a:rPr lang="en-US" altLang="zh-CN" sz="2400" b="0" i="1" smtClean="0">
                          <a:latin typeface="Cambria Math"/>
                          <a:cs typeface="Times New Roman" panose="02020603050405020304" pitchFamily="18" charset="0"/>
                        </a:rPr>
                        <m:t>)</m:t>
                      </m:r>
                    </m:oMath>
                  </m:oMathPara>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In each subsequent stage, </a:t>
                </a:r>
                <a14:m>
                  <m:oMath xmlns:m="http://schemas.openxmlformats.org/officeDocument/2006/math">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=2,⋯,</m:t>
                    </m:r>
                    <m:r>
                      <a:rPr lang="en-US" altLang="zh-CN" sz="2400" b="0" i="1" smtClean="0">
                        <a:latin typeface="Cambria Math"/>
                        <a:cs typeface="Times New Roman" panose="02020603050405020304" pitchFamily="18" charset="0"/>
                      </a:rPr>
                      <m:t>𝐺</m:t>
                    </m:r>
                  </m:oMath>
                </a14:m>
                <a:r>
                  <a:rPr lang="en-US" altLang="zh-CN" sz="2400" dirty="0">
                    <a:latin typeface="Times New Roman" panose="02020603050405020304" pitchFamily="18" charset="0"/>
                    <a:cs typeface="Times New Roman" panose="02020603050405020304" pitchFamily="18" charset="0"/>
                  </a:rPr>
                  <a:t>, there are two sub-steps:</a:t>
                </a:r>
              </a:p>
              <a:p>
                <a:pPr lvl="1">
                  <a:spcAft>
                    <a:spcPts val="1200"/>
                  </a:spcAft>
                </a:pPr>
                <a:r>
                  <a:rPr lang="en-US" altLang="zh-CN" sz="2400" dirty="0">
                    <a:latin typeface="Times New Roman" panose="02020603050405020304" pitchFamily="18" charset="0"/>
                    <a:cs typeface="Times New Roman" panose="02020603050405020304" pitchFamily="18" charset="0"/>
                  </a:rPr>
                  <a:t>Purchasing outputs in the previous stage from all the countries to form a composite intermediate good, i.e., </a:t>
                </a:r>
              </a:p>
              <a:p>
                <a:pPr marL="457200" lvl="1"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smtClean="0">
                                  <a:latin typeface="Cambria Math"/>
                                  <a:cs typeface="Times New Roman" panose="02020603050405020304" pitchFamily="18" charset="0"/>
                                </a:rPr>
                              </m:ctrlPr>
                            </m:accPr>
                            <m:e>
                              <m:r>
                                <a:rPr lang="en-US" altLang="zh-CN" sz="2400" b="0" i="1" smtClean="0">
                                  <a:latin typeface="Cambria Math"/>
                                  <a:cs typeface="Times New Roman" panose="02020603050405020304" pitchFamily="18" charset="0"/>
                                </a:rPr>
                                <m:t>𝑞</m:t>
                              </m:r>
                            </m:e>
                          </m:acc>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r>
                        <a:rPr lang="en-US" altLang="zh-CN" sz="2400" b="0" i="1" dirty="0" smtClean="0">
                          <a:latin typeface="Cambria Math"/>
                          <a:cs typeface="Times New Roman" panose="02020603050405020304" pitchFamily="18" charset="0"/>
                        </a:rPr>
                        <m:t>=</m:t>
                      </m:r>
                      <m:r>
                        <m:rPr>
                          <m:sty m:val="p"/>
                        </m:rPr>
                        <a:rPr lang="en-US" altLang="zh-CN" sz="2400" b="0" i="0" dirty="0" smtClean="0">
                          <a:latin typeface="Cambria Math"/>
                          <a:cs typeface="Times New Roman" panose="02020603050405020304" pitchFamily="18" charset="0"/>
                        </a:rPr>
                        <m:t>exp</m:t>
                      </m:r>
                      <m:r>
                        <a:rPr lang="en-US" altLang="zh-CN" sz="2400" b="0" i="1" dirty="0" smtClean="0">
                          <a:latin typeface="Cambria Math"/>
                          <a:cs typeface="Times New Roman" panose="02020603050405020304" pitchFamily="18" charset="0"/>
                        </a:rPr>
                        <m:t>⁡(</m:t>
                      </m:r>
                      <m:nary>
                        <m:naryPr>
                          <m:ctrlPr>
                            <a:rPr lang="en-US" altLang="zh-CN" sz="2400" b="0" i="1" dirty="0" smtClean="0">
                              <a:latin typeface="Cambria Math"/>
                              <a:cs typeface="Times New Roman" panose="02020603050405020304" pitchFamily="18" charset="0"/>
                            </a:rPr>
                          </m:ctrlPr>
                        </m:naryPr>
                        <m:sub>
                          <m:r>
                            <a:rPr lang="en-US" altLang="zh-CN" sz="2400" b="0" i="1" dirty="0" smtClean="0">
                              <a:latin typeface="Cambria Math"/>
                              <a:cs typeface="Times New Roman" panose="02020603050405020304" pitchFamily="18" charset="0"/>
                            </a:rPr>
                            <m:t>0</m:t>
                          </m:r>
                        </m:sub>
                        <m:sup>
                          <m:r>
                            <a:rPr lang="en-US" altLang="zh-CN" sz="2400" b="0" i="1" dirty="0" smtClean="0">
                              <a:latin typeface="Cambria Math"/>
                              <a:cs typeface="Times New Roman" panose="02020603050405020304" pitchFamily="18" charset="0"/>
                            </a:rPr>
                            <m:t>1</m:t>
                          </m:r>
                        </m:sup>
                        <m:e>
                          <m:func>
                            <m:funcPr>
                              <m:ctrlPr>
                                <a:rPr lang="en-US" altLang="zh-CN" sz="2400" b="0" i="1" dirty="0" smtClean="0">
                                  <a:latin typeface="Cambria Math"/>
                                  <a:cs typeface="Times New Roman" panose="02020603050405020304" pitchFamily="18" charset="0"/>
                                </a:rPr>
                              </m:ctrlPr>
                            </m:funcPr>
                            <m:fName>
                              <m:r>
                                <m:rPr>
                                  <m:sty m:val="p"/>
                                </m:rPr>
                                <a:rPr lang="en-US" altLang="zh-CN" sz="2400" b="0" i="0" dirty="0" smtClean="0">
                                  <a:latin typeface="Cambria Math"/>
                                  <a:cs typeface="Times New Roman" panose="02020603050405020304" pitchFamily="18" charset="0"/>
                                </a:rPr>
                                <m:t>log</m:t>
                              </m:r>
                            </m:fName>
                            <m:e>
                              <m:d>
                                <m:dPr>
                                  <m:ctrlPr>
                                    <a:rPr lang="en-US" altLang="zh-CN" sz="2400" b="0" i="1" dirty="0" smtClean="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dirty="0" smtClean="0">
                                              <a:latin typeface="Cambria Math"/>
                                              <a:cs typeface="Times New Roman" panose="02020603050405020304" pitchFamily="18" charset="0"/>
                                            </a:rPr>
                                          </m:ctrlPr>
                                        </m:accPr>
                                        <m:e>
                                          <m:r>
                                            <a:rPr lang="en-US" altLang="zh-CN" sz="2400" b="0" i="1" dirty="0" smtClean="0">
                                              <a:latin typeface="Cambria Math"/>
                                              <a:cs typeface="Times New Roman" panose="02020603050405020304" pitchFamily="18" charset="0"/>
                                            </a:rPr>
                                            <m:t>𝑞</m:t>
                                          </m:r>
                                        </m:e>
                                      </m:acc>
                                    </m:e>
                                    <m:sub>
                                      <m:r>
                                        <a:rPr lang="en-US" altLang="zh-CN" sz="2400" b="0" i="1" dirty="0" smtClean="0">
                                          <a:latin typeface="Cambria Math"/>
                                          <a:cs typeface="Times New Roman" panose="02020603050405020304" pitchFamily="18" charset="0"/>
                                        </a:rPr>
                                        <m:t>𝑔</m:t>
                                      </m:r>
                                      <m:r>
                                        <a:rPr lang="en-US" altLang="zh-CN" sz="2400" b="0" i="1" dirty="0" smtClean="0">
                                          <a:latin typeface="Cambria Math"/>
                                          <a:cs typeface="Times New Roman" panose="02020603050405020304" pitchFamily="18" charset="0"/>
                                        </a:rPr>
                                        <m:t>−1</m:t>
                                      </m:r>
                                    </m:sub>
                                    <m:sup>
                                      <m:r>
                                        <a:rPr lang="en-US" altLang="zh-CN" sz="2400" b="0" i="1" dirty="0" smtClean="0">
                                          <a:latin typeface="Cambria Math"/>
                                          <a:cs typeface="Times New Roman" panose="02020603050405020304" pitchFamily="18" charset="0"/>
                                        </a:rPr>
                                        <m:t>𝑛</m:t>
                                      </m:r>
                                    </m:sup>
                                  </m:sSubSup>
                                  <m:r>
                                    <a:rPr lang="en-US" altLang="zh-CN" sz="2400" b="0" i="1" dirty="0" smtClean="0">
                                      <a:latin typeface="Cambria Math"/>
                                      <a:cs typeface="Times New Roman" panose="02020603050405020304" pitchFamily="18" charset="0"/>
                                    </a:rPr>
                                    <m:t> </m:t>
                                  </m:r>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e>
                              </m:d>
                            </m:e>
                          </m:func>
                          <m:r>
                            <a:rPr lang="en-US" altLang="zh-CN" sz="2400" b="0" i="1" dirty="0" smtClean="0">
                              <a:latin typeface="Cambria Math"/>
                              <a:cs typeface="Times New Roman" panose="02020603050405020304" pitchFamily="18" charset="0"/>
                            </a:rPr>
                            <m:t>𝑑𝑢</m:t>
                          </m:r>
                          <m:r>
                            <a:rPr lang="en-US" altLang="zh-CN" sz="2400" b="0" i="1" dirty="0" smtClean="0">
                              <a:latin typeface="Cambria Math"/>
                              <a:cs typeface="Times New Roman" panose="02020603050405020304" pitchFamily="18" charset="0"/>
                            </a:rPr>
                            <m:t>)</m:t>
                          </m:r>
                        </m:e>
                      </m:nary>
                    </m:oMath>
                  </m:oMathPara>
                </a14:m>
                <a:endParaRPr lang="en-US" altLang="zh-CN" sz="2400" dirty="0">
                  <a:latin typeface="Times New Roman" panose="02020603050405020304" pitchFamily="18" charset="0"/>
                  <a:cs typeface="Times New Roman" panose="02020603050405020304" pitchFamily="18" charset="0"/>
                </a:endParaRPr>
              </a:p>
              <a:p>
                <a:pPr lvl="1">
                  <a:spcAft>
                    <a:spcPts val="1200"/>
                  </a:spcAft>
                </a:pPr>
                <a:r>
                  <a:rPr lang="en-US" altLang="zh-CN" sz="2400" dirty="0">
                    <a:latin typeface="Times New Roman" panose="02020603050405020304" pitchFamily="18" charset="0"/>
                    <a:cs typeface="Times New Roman" panose="02020603050405020304" pitchFamily="18" charset="0"/>
                  </a:rPr>
                  <a:t>Using the composite intermediate good together with labor to produce outputs of current stage, i.e.,  </a:t>
                </a:r>
              </a:p>
              <a:p>
                <a:pPr marL="457200" lvl="1"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i="1" dirty="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𝑞</m:t>
                          </m:r>
                        </m:e>
                        <m:sub>
                          <m:r>
                            <a:rPr lang="en-US" altLang="zh-CN" sz="2400" i="1" dirty="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r>
                        <a:rPr lang="en-US" altLang="zh-CN" sz="2400" i="1" dirty="0">
                          <a:latin typeface="Cambria Math"/>
                          <a:cs typeface="Times New Roman" panose="02020603050405020304" pitchFamily="18" charset="0"/>
                        </a:rPr>
                        <m:t>=</m:t>
                      </m:r>
                      <m:r>
                        <m:rPr>
                          <m:sty m:val="p"/>
                        </m:rPr>
                        <a:rPr lang="en-US" altLang="zh-CN" sz="2400" b="0" i="0" dirty="0" smtClean="0">
                          <a:latin typeface="Cambria Math"/>
                          <a:cs typeface="Times New Roman" panose="02020603050405020304" pitchFamily="18" charset="0"/>
                        </a:rPr>
                        <m:t>Θ</m:t>
                      </m:r>
                      <m:r>
                        <a:rPr lang="en-US" altLang="zh-CN" sz="2400" b="0" i="1" dirty="0" smtClean="0">
                          <a:latin typeface="Cambria Math"/>
                          <a:cs typeface="Times New Roman" panose="02020603050405020304" pitchFamily="18" charset="0"/>
                        </a:rPr>
                        <m:t>⋅</m:t>
                      </m:r>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𝑍</m:t>
                          </m:r>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sSubSup>
                        <m:sSubSupPr>
                          <m:ctrlPr>
                            <a:rPr lang="en-US" altLang="zh-CN" sz="2400" i="1" dirty="0">
                              <a:latin typeface="Cambria Math"/>
                              <a:cs typeface="Times New Roman" panose="02020603050405020304" pitchFamily="18" charset="0"/>
                            </a:rPr>
                          </m:ctrlPr>
                        </m:sSubSupPr>
                        <m:e>
                          <m:acc>
                            <m:accPr>
                              <m:chr m:val="̅"/>
                              <m:ctrlPr>
                                <a:rPr lang="en-US" altLang="zh-CN" sz="2400" i="1">
                                  <a:latin typeface="Cambria Math"/>
                                  <a:cs typeface="Times New Roman" panose="02020603050405020304" pitchFamily="18" charset="0"/>
                                </a:rPr>
                              </m:ctrlPr>
                            </m:accPr>
                            <m:e>
                              <m:r>
                                <a:rPr lang="en-US" altLang="zh-CN" sz="2400" i="1">
                                  <a:latin typeface="Cambria Math"/>
                                  <a:cs typeface="Times New Roman" panose="02020603050405020304" pitchFamily="18" charset="0"/>
                                </a:rPr>
                                <m:t>𝑞</m:t>
                              </m:r>
                            </m:e>
                          </m:acc>
                        </m:e>
                        <m:sub>
                          <m:r>
                            <a:rPr lang="en-US" altLang="zh-CN" sz="2400" i="1" dirty="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sSup>
                        <m:sSupPr>
                          <m:ctrlPr>
                            <a:rPr lang="en-US" altLang="zh-CN" sz="2400" b="0" i="1" dirty="0" smtClean="0">
                              <a:latin typeface="Cambria Math"/>
                              <a:cs typeface="Times New Roman" panose="02020603050405020304" pitchFamily="18" charset="0"/>
                            </a:rPr>
                          </m:ctrlPr>
                        </m:sSupPr>
                        <m:e>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e>
                        <m:sup>
                          <m:r>
                            <a:rPr lang="en-US" altLang="zh-CN" sz="2400" b="0" i="1" dirty="0" smtClean="0">
                              <a:latin typeface="Cambria Math"/>
                              <a:cs typeface="Times New Roman" panose="02020603050405020304" pitchFamily="18" charset="0"/>
                            </a:rPr>
                            <m:t>𝜃</m:t>
                          </m:r>
                        </m:sup>
                      </m:sSup>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𝑙</m:t>
                          </m:r>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sSup>
                        <m:sSupPr>
                          <m:ctrlPr>
                            <a:rPr lang="en-US" altLang="zh-CN" sz="2400" b="0" i="1" dirty="0" smtClean="0">
                              <a:latin typeface="Cambria Math"/>
                              <a:cs typeface="Times New Roman" panose="02020603050405020304" pitchFamily="18" charset="0"/>
                            </a:rPr>
                          </m:ctrlPr>
                        </m:sSupPr>
                        <m:e>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e>
                        <m:sup>
                          <m:r>
                            <a:rPr lang="en-US" altLang="zh-CN" sz="2400" b="0" i="1" dirty="0" smtClean="0">
                              <a:latin typeface="Cambria Math"/>
                              <a:cs typeface="Times New Roman" panose="02020603050405020304" pitchFamily="18" charset="0"/>
                            </a:rPr>
                            <m:t>1−</m:t>
                          </m:r>
                          <m:r>
                            <a:rPr lang="en-US" altLang="zh-CN" sz="2400" b="0" i="1" dirty="0" smtClean="0">
                              <a:latin typeface="Cambria Math"/>
                              <a:cs typeface="Times New Roman" panose="02020603050405020304" pitchFamily="18" charset="0"/>
                            </a:rPr>
                            <m:t>𝜃</m:t>
                          </m:r>
                        </m:sup>
                      </m:sSup>
                    </m:oMath>
                  </m:oMathPara>
                </a14:m>
                <a:endParaRPr lang="en-US" altLang="zh-CN" sz="24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n-US" altLang="zh-CN" sz="2400" i="0" smtClean="0">
                        <a:latin typeface="Cambria Math"/>
                        <a:cs typeface="Times New Roman" panose="02020603050405020304" pitchFamily="18" charset="0"/>
                      </a:rPr>
                      <m:t>Θ</m:t>
                    </m:r>
                    <m:r>
                      <a:rPr lang="en-US" altLang="zh-CN" sz="2400">
                        <a:latin typeface="Cambria Math"/>
                        <a:cs typeface="Times New Roman" panose="02020603050405020304" pitchFamily="18" charset="0"/>
                      </a:rPr>
                      <m:t>=</m:t>
                    </m:r>
                    <m:sSup>
                      <m:sSupPr>
                        <m:ctrlPr>
                          <a:rPr lang="en-US" altLang="zh-CN" sz="2400" i="1">
                            <a:latin typeface="Cambria Math"/>
                            <a:cs typeface="Times New Roman" panose="02020603050405020304" pitchFamily="18" charset="0"/>
                          </a:rPr>
                        </m:ctrlPr>
                      </m:sSupPr>
                      <m:e>
                        <m:d>
                          <m:dPr>
                            <m:begChr m:val="["/>
                            <m:endChr m:val="]"/>
                            <m:ctrlPr>
                              <a:rPr lang="en-US" altLang="zh-CN" sz="2400" i="1">
                                <a:latin typeface="Cambria Math"/>
                                <a:cs typeface="Times New Roman" panose="02020603050405020304" pitchFamily="18" charset="0"/>
                              </a:rPr>
                            </m:ctrlPr>
                          </m:dPr>
                          <m:e>
                            <m:sSup>
                              <m:sSupPr>
                                <m:ctrlPr>
                                  <a:rPr lang="en-US" altLang="zh-CN" sz="2400" i="1">
                                    <a:latin typeface="Cambria Math"/>
                                    <a:cs typeface="Times New Roman" panose="02020603050405020304" pitchFamily="18" charset="0"/>
                                  </a:rPr>
                                </m:ctrlPr>
                              </m:sSupPr>
                              <m:e>
                                <m:d>
                                  <m:dPr>
                                    <m:ctrlPr>
                                      <a:rPr lang="en-US" altLang="zh-CN" sz="2400" i="1">
                                        <a:latin typeface="Cambria Math"/>
                                        <a:cs typeface="Times New Roman" panose="02020603050405020304" pitchFamily="18" charset="0"/>
                                      </a:rPr>
                                    </m:ctrlPr>
                                  </m:dPr>
                                  <m:e>
                                    <m:r>
                                      <a:rPr lang="en-US" altLang="zh-CN" sz="2400">
                                        <a:latin typeface="Cambria Math"/>
                                        <a:cs typeface="Times New Roman" panose="02020603050405020304" pitchFamily="18" charset="0"/>
                                      </a:rPr>
                                      <m:t>1−</m:t>
                                    </m:r>
                                    <m:r>
                                      <a:rPr lang="en-US" altLang="zh-CN" sz="2400">
                                        <a:latin typeface="Cambria Math"/>
                                        <a:cs typeface="Times New Roman" panose="02020603050405020304" pitchFamily="18" charset="0"/>
                                      </a:rPr>
                                      <m:t>𝜃</m:t>
                                    </m:r>
                                  </m:e>
                                </m:d>
                              </m:e>
                              <m:sup>
                                <m:r>
                                  <a:rPr lang="en-US" altLang="zh-CN" sz="2400">
                                    <a:latin typeface="Cambria Math"/>
                                    <a:cs typeface="Times New Roman" panose="02020603050405020304" pitchFamily="18" charset="0"/>
                                  </a:rPr>
                                  <m:t>1−</m:t>
                                </m:r>
                                <m:r>
                                  <a:rPr lang="en-US" altLang="zh-CN" sz="2400">
                                    <a:latin typeface="Cambria Math"/>
                                    <a:cs typeface="Times New Roman" panose="02020603050405020304" pitchFamily="18" charset="0"/>
                                  </a:rPr>
                                  <m:t>𝜃</m:t>
                                </m:r>
                              </m:sup>
                            </m:sSup>
                            <m:sSup>
                              <m:sSupPr>
                                <m:ctrlPr>
                                  <a:rPr lang="en-US" altLang="zh-CN" sz="2400" i="1">
                                    <a:latin typeface="Cambria Math"/>
                                    <a:cs typeface="Times New Roman" panose="02020603050405020304" pitchFamily="18" charset="0"/>
                                  </a:rPr>
                                </m:ctrlPr>
                              </m:sSupPr>
                              <m:e>
                                <m:r>
                                  <a:rPr lang="en-US" altLang="zh-CN" sz="2400">
                                    <a:latin typeface="Cambria Math"/>
                                    <a:cs typeface="Times New Roman" panose="02020603050405020304" pitchFamily="18" charset="0"/>
                                  </a:rPr>
                                  <m:t>𝜃</m:t>
                                </m:r>
                              </m:e>
                              <m:sup>
                                <m:r>
                                  <a:rPr lang="en-US" altLang="zh-CN" sz="2400">
                                    <a:latin typeface="Cambria Math"/>
                                    <a:cs typeface="Times New Roman" panose="02020603050405020304" pitchFamily="18" charset="0"/>
                                  </a:rPr>
                                  <m:t>𝜃</m:t>
                                </m:r>
                              </m:sup>
                            </m:sSup>
                          </m:e>
                        </m:d>
                      </m:e>
                      <m:sup>
                        <m:r>
                          <a:rPr lang="en-US" altLang="zh-CN" sz="2400">
                            <a:latin typeface="Cambria Math"/>
                            <a:cs typeface="Times New Roman" panose="02020603050405020304" pitchFamily="18" charset="0"/>
                          </a:rPr>
                          <m:t>−1</m:t>
                        </m:r>
                      </m:sup>
                    </m:sSup>
                  </m:oMath>
                </a14:m>
                <a:r>
                  <a:rPr lang="en-US" altLang="zh-CN" sz="2400" dirty="0">
                    <a:latin typeface="Times New Roman" panose="02020603050405020304" pitchFamily="18" charset="0"/>
                    <a:cs typeface="Times New Roman" panose="02020603050405020304" pitchFamily="18" charset="0"/>
                  </a:rPr>
                  <a:t> is a constant for normalization.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836712"/>
                <a:ext cx="8712968" cy="5760640"/>
              </a:xfrm>
              <a:blipFill>
                <a:blip r:embed="rId2"/>
                <a:stretch>
                  <a:fillRect l="-769" t="-11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extLst>
      <p:ext uri="{BB962C8B-B14F-4D97-AF65-F5344CB8AC3E}">
        <p14:creationId xmlns:p14="http://schemas.microsoft.com/office/powerpoint/2010/main" val="40702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99AA2C8D-8701-4DAE-AB34-2ED33FB06731}" type="slidenum">
              <a:rPr lang="en-US" smtClean="0"/>
              <a:pPr/>
              <a:t>3</a:t>
            </a:fld>
            <a:endParaRPr lang="en-US"/>
          </a:p>
        </p:txBody>
      </p:sp>
      <p:sp>
        <p:nvSpPr>
          <p:cNvPr id="4" name="Title 1"/>
          <p:cNvSpPr>
            <a:spLocks noGrp="1"/>
          </p:cNvSpPr>
          <p:nvPr>
            <p:ph type="title"/>
          </p:nvPr>
        </p:nvSpPr>
        <p:spPr>
          <a:xfrm>
            <a:off x="171128" y="116632"/>
            <a:ext cx="8515672" cy="808038"/>
          </a:xfrm>
        </p:spPr>
        <p:txBody>
          <a:bodyPr>
            <a:noAutofit/>
          </a:bodyPr>
          <a:lstStyle/>
          <a:p>
            <a:r>
              <a:rPr lang="en-US" altLang="zh-CN" sz="2800" dirty="0">
                <a:solidFill>
                  <a:srgbClr val="C00000"/>
                </a:solidFill>
                <a:latin typeface="Times New Roman" panose="02020603050405020304" pitchFamily="18" charset="0"/>
                <a:cs typeface="Times New Roman" panose="02020603050405020304" pitchFamily="18" charset="0"/>
              </a:rPr>
              <a:t>Correlations between changes in CPI and PPI, 1970-2015</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38380"/>
            <a:ext cx="7704855" cy="5485408"/>
          </a:xfrm>
          <a:prstGeom prst="rect">
            <a:avLst/>
          </a:prstGeom>
        </p:spPr>
      </p:pic>
    </p:spTree>
    <p:extLst>
      <p:ext uri="{BB962C8B-B14F-4D97-AF65-F5344CB8AC3E}">
        <p14:creationId xmlns:p14="http://schemas.microsoft.com/office/powerpoint/2010/main" val="2157732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8229600" cy="576064"/>
          </a:xfrm>
        </p:spPr>
        <p:txBody>
          <a:bodyPr>
            <a:noAutofit/>
          </a:bodyPr>
          <a:lstStyle/>
          <a:p>
            <a:pPr algn="l"/>
            <a:r>
              <a:rPr lang="en-US" altLang="zh-CN" sz="3200" dirty="0">
                <a:solidFill>
                  <a:srgbClr val="002060"/>
                </a:solidFill>
                <a:latin typeface="Times New Roman" panose="02020603050405020304" pitchFamily="18" charset="0"/>
                <a:cs typeface="Times New Roman" panose="02020603050405020304" pitchFamily="18" charset="0"/>
              </a:rPr>
              <a:t>Service Sector</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764704"/>
                <a:ext cx="8291264" cy="5760640"/>
              </a:xfrm>
            </p:spPr>
            <p:txBody>
              <a:bodyPr>
                <a:normAutofit/>
              </a:bodyPr>
              <a:lstStyle/>
              <a:p>
                <a:pPr>
                  <a:spcAft>
                    <a:spcPts val="1200"/>
                  </a:spcAft>
                </a:pPr>
                <a:r>
                  <a:rPr lang="en-US" altLang="zh-CN" sz="2400" dirty="0">
                    <a:latin typeface="Times New Roman" panose="02020603050405020304" pitchFamily="18" charset="0"/>
                    <a:cs typeface="Times New Roman" panose="02020603050405020304" pitchFamily="18" charset="0"/>
                  </a:rPr>
                  <a:t>For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the service sector production is given by </a:t>
                </a:r>
              </a:p>
              <a:p>
                <a:pPr marL="0" indent="0">
                  <a:spcAft>
                    <a:spcPts val="2400"/>
                  </a:spcAft>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𝑠</m:t>
                          </m:r>
                        </m:e>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r>
                        <a:rPr lang="en-US" altLang="zh-CN" sz="2400" b="0" i="1" smtClean="0">
                          <a:latin typeface="Cambria Math"/>
                          <a:cs typeface="Times New Roman" panose="02020603050405020304" pitchFamily="18" charset="0"/>
                        </a:rPr>
                        <m:t>=</m:t>
                      </m:r>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𝑍</m:t>
                          </m:r>
                        </m:e>
                        <m:sub>
                          <m:r>
                            <a:rPr lang="en-US" altLang="zh-CN" sz="2400" b="0" i="1" smtClean="0">
                              <a:latin typeface="Cambria Math"/>
                              <a:cs typeface="Times New Roman" panose="02020603050405020304" pitchFamily="18" charset="0"/>
                            </a:rPr>
                            <m:t>𝑠</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𝑙</m:t>
                          </m:r>
                        </m:e>
                        <m:sub>
                          <m:r>
                            <a:rPr lang="en-US" altLang="zh-CN" sz="2400" b="0" i="1" smtClean="0">
                              <a:latin typeface="Cambria Math"/>
                              <a:cs typeface="Times New Roman" panose="02020603050405020304" pitchFamily="18" charset="0"/>
                            </a:rPr>
                            <m:t>𝑠</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𝑢</m:t>
                      </m:r>
                      <m:r>
                        <a:rPr lang="en-US" altLang="zh-CN" sz="2400" b="0" i="1" smtClean="0">
                          <a:latin typeface="Cambria Math"/>
                          <a:cs typeface="Times New Roman" panose="02020603050405020304" pitchFamily="18" charset="0"/>
                        </a:rPr>
                        <m:t>)</m:t>
                      </m:r>
                    </m:oMath>
                  </m:oMathPara>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Households purchase the manufacturing and service outputs and form two composites, i.e., </a:t>
                </a:r>
              </a:p>
              <a:p>
                <a:pPr lvl="1">
                  <a:spcAft>
                    <a:spcPts val="1200"/>
                  </a:spcAft>
                </a:pPr>
                <a:r>
                  <a:rPr lang="en-US" altLang="zh-CN" sz="2400" dirty="0">
                    <a:latin typeface="Times New Roman" panose="02020603050405020304" pitchFamily="18" charset="0"/>
                    <a:cs typeface="Times New Roman" panose="02020603050405020304" pitchFamily="18" charset="0"/>
                  </a:rPr>
                  <a:t>Manufacturing composite:</a:t>
                </a:r>
              </a:p>
              <a:p>
                <a:pPr marL="457200" lvl="1" indent="0">
                  <a:spcAft>
                    <a:spcPts val="1200"/>
                  </a:spcAft>
                  <a:buNone/>
                </a:pPr>
                <a14:m>
                  <m:oMathPara xmlns:m="http://schemas.openxmlformats.org/officeDocument/2006/math">
                    <m:oMathParaPr>
                      <m:jc m:val="centerGroup"/>
                    </m:oMathParaPr>
                    <m:oMath xmlns:m="http://schemas.openxmlformats.org/officeDocument/2006/math">
                      <m:sSup>
                        <m:sSupPr>
                          <m:ctrlPr>
                            <a:rPr lang="en-US" altLang="zh-CN" sz="2400" b="0" i="1" dirty="0" smtClean="0">
                              <a:latin typeface="Cambria Math"/>
                              <a:cs typeface="Times New Roman" panose="02020603050405020304" pitchFamily="18" charset="0"/>
                            </a:rPr>
                          </m:ctrlPr>
                        </m:sSupPr>
                        <m:e>
                          <m:r>
                            <a:rPr lang="en-US" altLang="zh-CN" sz="2400" b="0" i="1" dirty="0" smtClean="0">
                              <a:latin typeface="Cambria Math"/>
                              <a:cs typeface="Times New Roman" panose="02020603050405020304" pitchFamily="18" charset="0"/>
                            </a:rPr>
                            <m:t>𝑄</m:t>
                          </m:r>
                        </m:e>
                        <m:sup>
                          <m:r>
                            <a:rPr lang="en-US" altLang="zh-CN" sz="2400" b="0" i="1" dirty="0" smtClean="0">
                              <a:latin typeface="Cambria Math"/>
                              <a:cs typeface="Times New Roman" panose="02020603050405020304" pitchFamily="18" charset="0"/>
                            </a:rPr>
                            <m:t>𝑛</m:t>
                          </m:r>
                        </m:sup>
                      </m:sSup>
                      <m:r>
                        <a:rPr lang="en-US" altLang="zh-CN" sz="2400" b="0" i="1" dirty="0" smtClean="0">
                          <a:latin typeface="Cambria Math"/>
                          <a:cs typeface="Times New Roman" panose="02020603050405020304" pitchFamily="18" charset="0"/>
                        </a:rPr>
                        <m:t>=</m:t>
                      </m:r>
                      <m:r>
                        <m:rPr>
                          <m:sty m:val="p"/>
                        </m:rPr>
                        <a:rPr lang="en-US" altLang="zh-CN" sz="2400" b="0" i="0" dirty="0" smtClean="0">
                          <a:latin typeface="Cambria Math"/>
                          <a:cs typeface="Times New Roman" panose="02020603050405020304" pitchFamily="18" charset="0"/>
                        </a:rPr>
                        <m:t>exp</m:t>
                      </m:r>
                      <m:r>
                        <a:rPr lang="en-US" altLang="zh-CN" sz="2400" b="0" i="1" dirty="0" smtClean="0">
                          <a:latin typeface="Cambria Math"/>
                          <a:cs typeface="Times New Roman" panose="02020603050405020304" pitchFamily="18" charset="0"/>
                        </a:rPr>
                        <m:t>⁡(</m:t>
                      </m:r>
                      <m:nary>
                        <m:naryPr>
                          <m:ctrlPr>
                            <a:rPr lang="en-US" altLang="zh-CN" sz="2400" b="0" i="1" dirty="0" smtClean="0">
                              <a:latin typeface="Cambria Math"/>
                              <a:cs typeface="Times New Roman" panose="02020603050405020304" pitchFamily="18" charset="0"/>
                            </a:rPr>
                          </m:ctrlPr>
                        </m:naryPr>
                        <m:sub>
                          <m:r>
                            <a:rPr lang="en-US" altLang="zh-CN" sz="2400" b="0" i="1" dirty="0" smtClean="0">
                              <a:latin typeface="Cambria Math"/>
                              <a:cs typeface="Times New Roman" panose="02020603050405020304" pitchFamily="18" charset="0"/>
                            </a:rPr>
                            <m:t>0</m:t>
                          </m:r>
                        </m:sub>
                        <m:sup>
                          <m:r>
                            <a:rPr lang="en-US" altLang="zh-CN" sz="2400" b="0" i="1" dirty="0" smtClean="0">
                              <a:latin typeface="Cambria Math"/>
                              <a:cs typeface="Times New Roman" panose="02020603050405020304" pitchFamily="18" charset="0"/>
                            </a:rPr>
                            <m:t>1</m:t>
                          </m:r>
                        </m:sup>
                        <m:e>
                          <m:func>
                            <m:funcPr>
                              <m:ctrlPr>
                                <a:rPr lang="en-US" altLang="zh-CN" sz="2400" b="0" i="1" dirty="0" smtClean="0">
                                  <a:latin typeface="Cambria Math"/>
                                  <a:cs typeface="Times New Roman" panose="02020603050405020304" pitchFamily="18" charset="0"/>
                                </a:rPr>
                              </m:ctrlPr>
                            </m:funcPr>
                            <m:fName>
                              <m:r>
                                <m:rPr>
                                  <m:sty m:val="p"/>
                                </m:rPr>
                                <a:rPr lang="en-US" altLang="zh-CN" sz="2400" b="0" i="0" dirty="0" smtClean="0">
                                  <a:latin typeface="Cambria Math"/>
                                  <a:cs typeface="Times New Roman" panose="02020603050405020304" pitchFamily="18" charset="0"/>
                                </a:rPr>
                                <m:t>log</m:t>
                              </m:r>
                            </m:fName>
                            <m:e>
                              <m:d>
                                <m:dPr>
                                  <m:ctrlPr>
                                    <a:rPr lang="en-US" altLang="zh-CN" sz="2400" b="0" i="1" dirty="0" smtClean="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dirty="0" smtClean="0">
                                              <a:latin typeface="Cambria Math"/>
                                              <a:cs typeface="Times New Roman" panose="02020603050405020304" pitchFamily="18" charset="0"/>
                                            </a:rPr>
                                          </m:ctrlPr>
                                        </m:accPr>
                                        <m:e>
                                          <m:r>
                                            <a:rPr lang="en-US" altLang="zh-CN" sz="2400" b="0" i="1" dirty="0" smtClean="0">
                                              <a:latin typeface="Cambria Math"/>
                                              <a:cs typeface="Times New Roman" panose="02020603050405020304" pitchFamily="18" charset="0"/>
                                            </a:rPr>
                                            <m:t>𝑞</m:t>
                                          </m:r>
                                        </m:e>
                                      </m:acc>
                                    </m:e>
                                    <m:sub>
                                      <m:r>
                                        <a:rPr lang="en-US" altLang="zh-CN" sz="2400" b="0" i="1" dirty="0" smtClean="0">
                                          <a:latin typeface="Cambria Math"/>
                                          <a:cs typeface="Times New Roman" panose="02020603050405020304" pitchFamily="18" charset="0"/>
                                        </a:rPr>
                                        <m:t>𝐺</m:t>
                                      </m:r>
                                    </m:sub>
                                    <m:sup>
                                      <m:r>
                                        <a:rPr lang="en-US" altLang="zh-CN" sz="2400" b="0" i="1" dirty="0" smtClean="0">
                                          <a:latin typeface="Cambria Math"/>
                                          <a:cs typeface="Times New Roman" panose="02020603050405020304" pitchFamily="18" charset="0"/>
                                        </a:rPr>
                                        <m:t>𝑛</m:t>
                                      </m:r>
                                    </m:sup>
                                  </m:sSubSup>
                                  <m:r>
                                    <a:rPr lang="en-US" altLang="zh-CN" sz="2400" b="0" i="1" dirty="0" smtClean="0">
                                      <a:latin typeface="Cambria Math"/>
                                      <a:cs typeface="Times New Roman" panose="02020603050405020304" pitchFamily="18" charset="0"/>
                                    </a:rPr>
                                    <m:t> </m:t>
                                  </m:r>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e>
                              </m:d>
                            </m:e>
                          </m:func>
                          <m:r>
                            <a:rPr lang="en-US" altLang="zh-CN" sz="2400" b="0" i="1" dirty="0" smtClean="0">
                              <a:latin typeface="Cambria Math"/>
                              <a:cs typeface="Times New Roman" panose="02020603050405020304" pitchFamily="18" charset="0"/>
                            </a:rPr>
                            <m:t>𝑑𝑢</m:t>
                          </m:r>
                          <m:r>
                            <a:rPr lang="en-US" altLang="zh-CN" sz="2400" b="0" i="1" dirty="0" smtClean="0">
                              <a:latin typeface="Cambria Math"/>
                              <a:cs typeface="Times New Roman" panose="02020603050405020304" pitchFamily="18" charset="0"/>
                            </a:rPr>
                            <m:t>)</m:t>
                          </m:r>
                        </m:e>
                      </m:nary>
                    </m:oMath>
                  </m:oMathPara>
                </a14:m>
                <a:endParaRPr lang="en-US" altLang="zh-CN" sz="2400" dirty="0">
                  <a:latin typeface="Times New Roman" panose="02020603050405020304" pitchFamily="18" charset="0"/>
                  <a:cs typeface="Times New Roman" panose="02020603050405020304" pitchFamily="18" charset="0"/>
                </a:endParaRPr>
              </a:p>
              <a:p>
                <a:pPr lvl="1">
                  <a:spcAft>
                    <a:spcPts val="1200"/>
                  </a:spcAft>
                </a:pPr>
                <a:r>
                  <a:rPr lang="en-US" altLang="zh-CN" sz="2400" dirty="0">
                    <a:latin typeface="Times New Roman" panose="02020603050405020304" pitchFamily="18" charset="0"/>
                    <a:cs typeface="Times New Roman" panose="02020603050405020304" pitchFamily="18" charset="0"/>
                  </a:rPr>
                  <a:t>Service composite:</a:t>
                </a:r>
              </a:p>
              <a:p>
                <a:pPr marL="457200" lvl="1" indent="0">
                  <a:buNone/>
                </a:pPr>
                <a14:m>
                  <m:oMathPara xmlns:m="http://schemas.openxmlformats.org/officeDocument/2006/math">
                    <m:oMathParaPr>
                      <m:jc m:val="centerGroup"/>
                    </m:oMathParaPr>
                    <m:oMath xmlns:m="http://schemas.openxmlformats.org/officeDocument/2006/math">
                      <m:sSup>
                        <m:sSupPr>
                          <m:ctrlPr>
                            <a:rPr lang="en-US" altLang="zh-CN" sz="2400" i="1" dirty="0">
                              <a:latin typeface="Cambria Math"/>
                              <a:cs typeface="Times New Roman" panose="02020603050405020304" pitchFamily="18" charset="0"/>
                            </a:rPr>
                          </m:ctrlPr>
                        </m:sSupPr>
                        <m:e>
                          <m:r>
                            <a:rPr lang="en-US" altLang="zh-CN" sz="2400" b="0" i="1" dirty="0" smtClean="0">
                              <a:latin typeface="Cambria Math"/>
                              <a:cs typeface="Times New Roman" panose="02020603050405020304" pitchFamily="18" charset="0"/>
                            </a:rPr>
                            <m:t>𝑆</m:t>
                          </m:r>
                        </m:e>
                        <m:sup>
                          <m:r>
                            <a:rPr lang="en-US" altLang="zh-CN" sz="2400" b="0" i="1" dirty="0" smtClean="0">
                              <a:latin typeface="Cambria Math"/>
                              <a:cs typeface="Times New Roman" panose="02020603050405020304" pitchFamily="18" charset="0"/>
                            </a:rPr>
                            <m:t>𝑛</m:t>
                          </m:r>
                        </m:sup>
                      </m:sSup>
                      <m:r>
                        <a:rPr lang="en-US" altLang="zh-CN" sz="2400" i="1" dirty="0">
                          <a:latin typeface="Cambria Math"/>
                          <a:cs typeface="Times New Roman" panose="02020603050405020304" pitchFamily="18" charset="0"/>
                        </a:rPr>
                        <m:t>=</m:t>
                      </m:r>
                      <m:r>
                        <m:rPr>
                          <m:sty m:val="p"/>
                        </m:rPr>
                        <a:rPr lang="en-US" altLang="zh-CN" sz="2400" dirty="0">
                          <a:latin typeface="Cambria Math"/>
                          <a:cs typeface="Times New Roman" panose="02020603050405020304" pitchFamily="18" charset="0"/>
                        </a:rPr>
                        <m:t>exp</m:t>
                      </m:r>
                      <m:r>
                        <a:rPr lang="en-US" altLang="zh-CN" sz="2400" i="1" dirty="0">
                          <a:latin typeface="Cambria Math"/>
                          <a:cs typeface="Times New Roman" panose="02020603050405020304" pitchFamily="18" charset="0"/>
                        </a:rPr>
                        <m:t>⁡(</m:t>
                      </m:r>
                      <m:nary>
                        <m:naryPr>
                          <m:ctrlPr>
                            <a:rPr lang="en-US" altLang="zh-CN" sz="2400" i="1" dirty="0">
                              <a:latin typeface="Cambria Math"/>
                              <a:cs typeface="Times New Roman" panose="02020603050405020304" pitchFamily="18" charset="0"/>
                            </a:rPr>
                          </m:ctrlPr>
                        </m:naryPr>
                        <m:sub>
                          <m:r>
                            <a:rPr lang="en-US" altLang="zh-CN" sz="2400" i="1" dirty="0">
                              <a:latin typeface="Cambria Math"/>
                              <a:cs typeface="Times New Roman" panose="02020603050405020304" pitchFamily="18" charset="0"/>
                            </a:rPr>
                            <m:t>0</m:t>
                          </m:r>
                        </m:sub>
                        <m:sup>
                          <m:r>
                            <a:rPr lang="en-US" altLang="zh-CN" sz="2400" i="1" dirty="0">
                              <a:latin typeface="Cambria Math"/>
                              <a:cs typeface="Times New Roman" panose="02020603050405020304" pitchFamily="18" charset="0"/>
                            </a:rPr>
                            <m:t>1</m:t>
                          </m:r>
                        </m:sup>
                        <m:e>
                          <m:func>
                            <m:funcPr>
                              <m:ctrlPr>
                                <a:rPr lang="en-US" altLang="zh-CN" sz="2400" i="1" dirty="0">
                                  <a:latin typeface="Cambria Math"/>
                                  <a:cs typeface="Times New Roman" panose="02020603050405020304" pitchFamily="18" charset="0"/>
                                </a:rPr>
                              </m:ctrlPr>
                            </m:funcPr>
                            <m:fName>
                              <m:r>
                                <m:rPr>
                                  <m:sty m:val="p"/>
                                </m:rPr>
                                <a:rPr lang="en-US" altLang="zh-CN" sz="2400" dirty="0">
                                  <a:latin typeface="Cambria Math"/>
                                  <a:cs typeface="Times New Roman" panose="02020603050405020304" pitchFamily="18" charset="0"/>
                                </a:rPr>
                                <m:t>log</m:t>
                              </m:r>
                            </m:fName>
                            <m:e>
                              <m:d>
                                <m:dPr>
                                  <m:ctrlPr>
                                    <a:rPr lang="en-US" altLang="zh-CN" sz="2400" i="1" dirty="0">
                                      <a:latin typeface="Cambria Math"/>
                                      <a:cs typeface="Times New Roman" panose="02020603050405020304" pitchFamily="18" charset="0"/>
                                    </a:rPr>
                                  </m:ctrlPr>
                                </m:dPr>
                                <m:e>
                                  <m:sSubSup>
                                    <m:sSubSupPr>
                                      <m:ctrlPr>
                                        <a:rPr lang="en-US" altLang="zh-CN" sz="2400" i="1" dirty="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𝑠</m:t>
                                      </m:r>
                                    </m:e>
                                    <m:sub/>
                                    <m:sup>
                                      <m:r>
                                        <a:rPr lang="en-US" altLang="zh-CN" sz="2400" b="0" i="1" dirty="0" smtClean="0">
                                          <a:latin typeface="Cambria Math"/>
                                          <a:cs typeface="Times New Roman" panose="02020603050405020304" pitchFamily="18" charset="0"/>
                                        </a:rPr>
                                        <m:t>𝑛</m:t>
                                      </m:r>
                                    </m:sup>
                                  </m:sSubSup>
                                  <m:r>
                                    <a:rPr lang="en-US" altLang="zh-CN" sz="2400" i="1" dirty="0">
                                      <a:latin typeface="Cambria Math"/>
                                      <a:cs typeface="Times New Roman" panose="02020603050405020304" pitchFamily="18" charset="0"/>
                                    </a:rPr>
                                    <m:t> </m:t>
                                  </m:r>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e>
                              </m:d>
                            </m:e>
                          </m:func>
                          <m:r>
                            <a:rPr lang="en-US" altLang="zh-CN" sz="2400" i="1" dirty="0">
                              <a:latin typeface="Cambria Math"/>
                              <a:cs typeface="Times New Roman" panose="02020603050405020304" pitchFamily="18" charset="0"/>
                            </a:rPr>
                            <m:t>𝑑𝑢</m:t>
                          </m:r>
                          <m:r>
                            <a:rPr lang="en-US" altLang="zh-CN" sz="2400" i="1" dirty="0">
                              <a:latin typeface="Cambria Math"/>
                              <a:cs typeface="Times New Roman" panose="02020603050405020304" pitchFamily="18" charset="0"/>
                            </a:rPr>
                            <m:t>)</m:t>
                          </m:r>
                        </m:e>
                      </m:nary>
                    </m:oMath>
                  </m:oMathPara>
                </a14:m>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764704"/>
                <a:ext cx="8291264" cy="5760640"/>
              </a:xfrm>
              <a:blipFill>
                <a:blip r:embed="rId2"/>
                <a:stretch>
                  <a:fillRect l="-956" t="-84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C913308-F349-4B6D-A68A-DD1791B4A57B}" type="slidenum">
              <a:rPr lang="zh-CN" altLang="en-US" smtClean="0"/>
              <a:pPr/>
              <a:t>30</a:t>
            </a:fld>
            <a:endParaRPr lang="zh-CN" altLang="en-US"/>
          </a:p>
        </p:txBody>
      </p:sp>
    </p:spTree>
    <p:extLst>
      <p:ext uri="{BB962C8B-B14F-4D97-AF65-F5344CB8AC3E}">
        <p14:creationId xmlns:p14="http://schemas.microsoft.com/office/powerpoint/2010/main" val="355345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
          <p:cNvSpPr>
            <a:spLocks noGrp="1"/>
          </p:cNvSpPr>
          <p:nvPr>
            <p:ph type="title"/>
          </p:nvPr>
        </p:nvSpPr>
        <p:spPr>
          <a:xfrm>
            <a:off x="179512" y="113556"/>
            <a:ext cx="8229600" cy="507451"/>
          </a:xfrm>
        </p:spPr>
        <p:txBody>
          <a:bodyPr>
            <a:normAutofit fontScale="90000"/>
          </a:bodyPr>
          <a:lstStyle/>
          <a:p>
            <a:pPr algn="l"/>
            <a:r>
              <a:rPr lang="en-US" sz="3200" dirty="0">
                <a:solidFill>
                  <a:srgbClr val="0070C0"/>
                </a:solidFill>
                <a:latin typeface="Times New Roman" panose="02020603050405020304" pitchFamily="18" charset="0"/>
                <a:cs typeface="Times New Roman" panose="02020603050405020304" pitchFamily="18" charset="0"/>
              </a:rPr>
              <a:t>Production structure</a:t>
            </a:r>
          </a:p>
        </p:txBody>
      </p:sp>
      <p:grpSp>
        <p:nvGrpSpPr>
          <p:cNvPr id="119" name="Group 118"/>
          <p:cNvGrpSpPr/>
          <p:nvPr/>
        </p:nvGrpSpPr>
        <p:grpSpPr>
          <a:xfrm>
            <a:off x="539552" y="692696"/>
            <a:ext cx="8352928" cy="5904656"/>
            <a:chOff x="746575" y="1124744"/>
            <a:chExt cx="6633737" cy="5253076"/>
          </a:xfrm>
        </p:grpSpPr>
        <p:sp>
          <p:nvSpPr>
            <p:cNvPr id="30" name="Rectangle 29"/>
            <p:cNvSpPr/>
            <p:nvPr/>
          </p:nvSpPr>
          <p:spPr>
            <a:xfrm>
              <a:off x="2483768" y="1628800"/>
              <a:ext cx="1152128" cy="648072"/>
            </a:xfrm>
            <a:prstGeom prst="rect">
              <a:avLst/>
            </a:prstGeom>
            <a:solidFill>
              <a:schemeClr val="bg1">
                <a:alpha val="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483768" y="2564904"/>
              <a:ext cx="1152128" cy="925071"/>
            </a:xfrm>
            <a:prstGeom prst="rect">
              <a:avLst/>
            </a:prstGeom>
            <a:solidFill>
              <a:schemeClr val="bg1">
                <a:alpha val="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27784" y="1988840"/>
              <a:ext cx="864096" cy="276999"/>
            </a:xfrm>
            <a:prstGeom prst="rect">
              <a:avLst/>
            </a:prstGeom>
            <a:noFill/>
            <a:ln>
              <a:solidFill>
                <a:schemeClr val="tx1"/>
              </a:solidFill>
              <a:prstDash val="solid"/>
            </a:ln>
          </p:spPr>
          <p:txBody>
            <a:bodyPr wrap="square" rtlCol="0">
              <a:spAutoFit/>
            </a:bodyPr>
            <a:lstStyle/>
            <a:p>
              <a:r>
                <a:rPr lang="en-US" sz="1200" dirty="0">
                  <a:latin typeface="Times New Roman" panose="02020603050405020304" pitchFamily="18" charset="0"/>
                  <a:cs typeface="Times New Roman" panose="02020603050405020304" pitchFamily="18" charset="0"/>
                </a:rPr>
                <a:t>Production</a:t>
              </a:r>
            </a:p>
          </p:txBody>
        </p:sp>
        <p:sp>
          <p:nvSpPr>
            <p:cNvPr id="8" name="TextBox 7"/>
            <p:cNvSpPr txBox="1"/>
            <p:nvPr/>
          </p:nvSpPr>
          <p:spPr>
            <a:xfrm>
              <a:off x="4211960" y="1844824"/>
              <a:ext cx="79208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Stage 1</a:t>
              </a:r>
            </a:p>
          </p:txBody>
        </p:sp>
        <p:cxnSp>
          <p:nvCxnSpPr>
            <p:cNvPr id="12" name="Straight Arrow Connector 11"/>
            <p:cNvCxnSpPr>
              <a:stCxn id="30" idx="2"/>
              <a:endCxn id="29" idx="0"/>
            </p:cNvCxnSpPr>
            <p:nvPr/>
          </p:nvCxnSpPr>
          <p:spPr>
            <a:xfrm>
              <a:off x="3059832" y="2276872"/>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07904" y="1983323"/>
              <a:ext cx="5040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3808" y="2852936"/>
              <a:ext cx="8640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labor</a:t>
              </a:r>
            </a:p>
          </p:txBody>
        </p:sp>
        <p:cxnSp>
          <p:nvCxnSpPr>
            <p:cNvPr id="19" name="Straight Arrow Connector 18"/>
            <p:cNvCxnSpPr>
              <a:stCxn id="20" idx="2"/>
              <a:endCxn id="29" idx="0"/>
            </p:cNvCxnSpPr>
            <p:nvPr/>
          </p:nvCxnSpPr>
          <p:spPr>
            <a:xfrm>
              <a:off x="1763688" y="2193831"/>
              <a:ext cx="1296144" cy="3710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1600" y="1916832"/>
              <a:ext cx="158417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Outputs from abroad</a:t>
              </a:r>
            </a:p>
          </p:txBody>
        </p:sp>
        <p:sp>
          <p:nvSpPr>
            <p:cNvPr id="22" name="TextBox 21"/>
            <p:cNvSpPr txBox="1"/>
            <p:nvPr/>
          </p:nvSpPr>
          <p:spPr>
            <a:xfrm>
              <a:off x="2555776" y="2564904"/>
              <a:ext cx="1008112" cy="276999"/>
            </a:xfrm>
            <a:prstGeom prst="rect">
              <a:avLst/>
            </a:prstGeom>
            <a:noFill/>
            <a:ln>
              <a:solidFill>
                <a:schemeClr val="tx1"/>
              </a:solidFill>
              <a:prstDash val="solid"/>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Aggregation</a:t>
              </a:r>
            </a:p>
          </p:txBody>
        </p:sp>
        <p:sp>
          <p:nvSpPr>
            <p:cNvPr id="23" name="TextBox 22"/>
            <p:cNvSpPr txBox="1"/>
            <p:nvPr/>
          </p:nvSpPr>
          <p:spPr>
            <a:xfrm>
              <a:off x="2627784" y="3212976"/>
              <a:ext cx="864096" cy="276999"/>
            </a:xfrm>
            <a:prstGeom prst="rect">
              <a:avLst/>
            </a:prstGeom>
            <a:noFill/>
            <a:ln>
              <a:solidFill>
                <a:schemeClr val="tx1"/>
              </a:solidFill>
              <a:prstDash val="solid"/>
            </a:ln>
          </p:spPr>
          <p:txBody>
            <a:bodyPr wrap="square" rtlCol="0">
              <a:spAutoFit/>
            </a:bodyPr>
            <a:lstStyle/>
            <a:p>
              <a:r>
                <a:rPr lang="en-US" sz="1200" dirty="0">
                  <a:latin typeface="Times New Roman" panose="02020603050405020304" pitchFamily="18" charset="0"/>
                  <a:cs typeface="Times New Roman" panose="02020603050405020304" pitchFamily="18" charset="0"/>
                </a:rPr>
                <a:t>Production</a:t>
              </a:r>
            </a:p>
          </p:txBody>
        </p:sp>
        <p:cxnSp>
          <p:nvCxnSpPr>
            <p:cNvPr id="24" name="Straight Arrow Connector 23"/>
            <p:cNvCxnSpPr/>
            <p:nvPr/>
          </p:nvCxnSpPr>
          <p:spPr>
            <a:xfrm>
              <a:off x="3059832" y="2841903"/>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3808" y="1639833"/>
              <a:ext cx="8640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labor</a:t>
              </a:r>
            </a:p>
          </p:txBody>
        </p:sp>
        <p:sp>
          <p:nvSpPr>
            <p:cNvPr id="31" name="TextBox 30"/>
            <p:cNvSpPr txBox="1"/>
            <p:nvPr/>
          </p:nvSpPr>
          <p:spPr>
            <a:xfrm>
              <a:off x="4211960" y="2852936"/>
              <a:ext cx="79208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Stage 2</a:t>
              </a:r>
            </a:p>
          </p:txBody>
        </p:sp>
        <p:cxnSp>
          <p:nvCxnSpPr>
            <p:cNvPr id="32" name="Straight Connector 31"/>
            <p:cNvCxnSpPr/>
            <p:nvPr/>
          </p:nvCxnSpPr>
          <p:spPr>
            <a:xfrm>
              <a:off x="3707904" y="2991435"/>
              <a:ext cx="5040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86199" y="3861048"/>
              <a:ext cx="461665" cy="288032"/>
            </a:xfrm>
            <a:prstGeom prst="rect">
              <a:avLst/>
            </a:prstGeom>
            <a:noFill/>
          </p:spPr>
          <p:txBody>
            <a:bodyPr vert="eaVert" wrap="square" rtlCol="0">
              <a:spAutoFit/>
            </a:bodyPr>
            <a:lstStyle/>
            <a:p>
              <a:r>
                <a:rPr lang="en-US" dirty="0"/>
                <a:t>...</a:t>
              </a:r>
            </a:p>
          </p:txBody>
        </p:sp>
        <p:cxnSp>
          <p:nvCxnSpPr>
            <p:cNvPr id="53" name="Straight Arrow Connector 52"/>
            <p:cNvCxnSpPr/>
            <p:nvPr/>
          </p:nvCxnSpPr>
          <p:spPr>
            <a:xfrm>
              <a:off x="3059832" y="350100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5" idx="2"/>
            </p:cNvCxnSpPr>
            <p:nvPr/>
          </p:nvCxnSpPr>
          <p:spPr>
            <a:xfrm>
              <a:off x="1763688" y="3417967"/>
              <a:ext cx="1296144" cy="3710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71600" y="3140968"/>
              <a:ext cx="158417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Outputs from abroad</a:t>
              </a:r>
            </a:p>
          </p:txBody>
        </p:sp>
        <p:cxnSp>
          <p:nvCxnSpPr>
            <p:cNvPr id="60" name="Straight Arrow Connector 59"/>
            <p:cNvCxnSpPr/>
            <p:nvPr/>
          </p:nvCxnSpPr>
          <p:spPr>
            <a:xfrm>
              <a:off x="3059832" y="162880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483768" y="4448145"/>
              <a:ext cx="1152128" cy="925071"/>
            </a:xfrm>
            <a:prstGeom prst="rect">
              <a:avLst/>
            </a:prstGeom>
            <a:solidFill>
              <a:schemeClr val="bg1">
                <a:alpha val="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endCxn id="72" idx="0"/>
            </p:cNvCxnSpPr>
            <p:nvPr/>
          </p:nvCxnSpPr>
          <p:spPr>
            <a:xfrm>
              <a:off x="3059832" y="4160113"/>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843808" y="4736177"/>
              <a:ext cx="8640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labor</a:t>
              </a:r>
            </a:p>
          </p:txBody>
        </p:sp>
        <p:cxnSp>
          <p:nvCxnSpPr>
            <p:cNvPr id="75" name="Straight Arrow Connector 74"/>
            <p:cNvCxnSpPr>
              <a:stCxn id="76" idx="2"/>
              <a:endCxn id="72" idx="0"/>
            </p:cNvCxnSpPr>
            <p:nvPr/>
          </p:nvCxnSpPr>
          <p:spPr>
            <a:xfrm>
              <a:off x="1763688" y="4077072"/>
              <a:ext cx="1296144" cy="3710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71600" y="3800073"/>
              <a:ext cx="158417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Outputs from abroad</a:t>
              </a:r>
            </a:p>
          </p:txBody>
        </p:sp>
        <p:sp>
          <p:nvSpPr>
            <p:cNvPr id="77" name="TextBox 76"/>
            <p:cNvSpPr txBox="1"/>
            <p:nvPr/>
          </p:nvSpPr>
          <p:spPr>
            <a:xfrm>
              <a:off x="2555776" y="4448145"/>
              <a:ext cx="1008112" cy="276999"/>
            </a:xfrm>
            <a:prstGeom prst="rect">
              <a:avLst/>
            </a:prstGeom>
            <a:noFill/>
            <a:ln>
              <a:solidFill>
                <a:schemeClr val="tx1"/>
              </a:solidFill>
              <a:prstDash val="solid"/>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Aggregation</a:t>
              </a:r>
            </a:p>
          </p:txBody>
        </p:sp>
        <p:sp>
          <p:nvSpPr>
            <p:cNvPr id="78" name="TextBox 77"/>
            <p:cNvSpPr txBox="1"/>
            <p:nvPr/>
          </p:nvSpPr>
          <p:spPr>
            <a:xfrm>
              <a:off x="2627784" y="5096217"/>
              <a:ext cx="864096" cy="276999"/>
            </a:xfrm>
            <a:prstGeom prst="rect">
              <a:avLst/>
            </a:prstGeom>
            <a:noFill/>
            <a:ln>
              <a:solidFill>
                <a:schemeClr val="tx1"/>
              </a:solidFill>
              <a:prstDash val="solid"/>
            </a:ln>
          </p:spPr>
          <p:txBody>
            <a:bodyPr wrap="square" rtlCol="0">
              <a:spAutoFit/>
            </a:bodyPr>
            <a:lstStyle/>
            <a:p>
              <a:r>
                <a:rPr lang="en-US" sz="1200" dirty="0">
                  <a:latin typeface="Times New Roman" panose="02020603050405020304" pitchFamily="18" charset="0"/>
                  <a:cs typeface="Times New Roman" panose="02020603050405020304" pitchFamily="18" charset="0"/>
                </a:rPr>
                <a:t>Production</a:t>
              </a:r>
            </a:p>
          </p:txBody>
        </p:sp>
        <p:cxnSp>
          <p:nvCxnSpPr>
            <p:cNvPr id="79" name="Straight Arrow Connector 78"/>
            <p:cNvCxnSpPr/>
            <p:nvPr/>
          </p:nvCxnSpPr>
          <p:spPr>
            <a:xfrm>
              <a:off x="3059832" y="4725144"/>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211960" y="4736177"/>
              <a:ext cx="79208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Stage G</a:t>
              </a:r>
            </a:p>
          </p:txBody>
        </p:sp>
        <p:cxnSp>
          <p:nvCxnSpPr>
            <p:cNvPr id="81" name="Straight Connector 80"/>
            <p:cNvCxnSpPr/>
            <p:nvPr/>
          </p:nvCxnSpPr>
          <p:spPr>
            <a:xfrm>
              <a:off x="3707904" y="4874676"/>
              <a:ext cx="5040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796136" y="4797152"/>
              <a:ext cx="1152128" cy="648072"/>
            </a:xfrm>
            <a:prstGeom prst="rect">
              <a:avLst/>
            </a:prstGeom>
            <a:solidFill>
              <a:schemeClr val="bg1">
                <a:alpha val="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940152" y="5157192"/>
              <a:ext cx="864096" cy="276999"/>
            </a:xfrm>
            <a:prstGeom prst="rect">
              <a:avLst/>
            </a:prstGeom>
            <a:noFill/>
            <a:ln>
              <a:solidFill>
                <a:schemeClr val="tx1"/>
              </a:solidFill>
              <a:prstDash val="solid"/>
            </a:ln>
          </p:spPr>
          <p:txBody>
            <a:bodyPr wrap="square" rtlCol="0">
              <a:spAutoFit/>
            </a:bodyPr>
            <a:lstStyle/>
            <a:p>
              <a:r>
                <a:rPr lang="en-US" sz="1200" dirty="0">
                  <a:latin typeface="Times New Roman" panose="02020603050405020304" pitchFamily="18" charset="0"/>
                  <a:cs typeface="Times New Roman" panose="02020603050405020304" pitchFamily="18" charset="0"/>
                </a:rPr>
                <a:t>Production</a:t>
              </a:r>
            </a:p>
          </p:txBody>
        </p:sp>
        <p:sp>
          <p:nvSpPr>
            <p:cNvPr id="86" name="TextBox 85"/>
            <p:cNvSpPr txBox="1"/>
            <p:nvPr/>
          </p:nvSpPr>
          <p:spPr>
            <a:xfrm>
              <a:off x="6156176" y="4808185"/>
              <a:ext cx="8640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labor</a:t>
              </a:r>
            </a:p>
          </p:txBody>
        </p:sp>
        <p:cxnSp>
          <p:nvCxnSpPr>
            <p:cNvPr id="87" name="Straight Arrow Connector 86"/>
            <p:cNvCxnSpPr/>
            <p:nvPr/>
          </p:nvCxnSpPr>
          <p:spPr>
            <a:xfrm>
              <a:off x="6372200" y="479715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2" idx="2"/>
            </p:cNvCxnSpPr>
            <p:nvPr/>
          </p:nvCxnSpPr>
          <p:spPr>
            <a:xfrm>
              <a:off x="3059832" y="5373216"/>
              <a:ext cx="1008112" cy="727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4427984" y="5445224"/>
              <a:ext cx="1944216" cy="655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707904" y="6100821"/>
              <a:ext cx="1080120" cy="276999"/>
            </a:xfrm>
            <a:prstGeom prst="rect">
              <a:avLst/>
            </a:prstGeom>
            <a:noFill/>
            <a:ln>
              <a:solidFill>
                <a:schemeClr val="tx1"/>
              </a:solidFill>
              <a:prstDash val="solid"/>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Households</a:t>
              </a:r>
            </a:p>
          </p:txBody>
        </p:sp>
        <p:sp>
          <p:nvSpPr>
            <p:cNvPr id="99" name="TextBox 98"/>
            <p:cNvSpPr txBox="1"/>
            <p:nvPr/>
          </p:nvSpPr>
          <p:spPr>
            <a:xfrm>
              <a:off x="2051720" y="1124744"/>
              <a:ext cx="2016224"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Manufacturing sector</a:t>
              </a:r>
            </a:p>
          </p:txBody>
        </p:sp>
        <p:sp>
          <p:nvSpPr>
            <p:cNvPr id="100" name="TextBox 99"/>
            <p:cNvSpPr txBox="1"/>
            <p:nvPr/>
          </p:nvSpPr>
          <p:spPr>
            <a:xfrm>
              <a:off x="5364088" y="4314582"/>
              <a:ext cx="2016224"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Service sector</a:t>
              </a:r>
            </a:p>
          </p:txBody>
        </p:sp>
        <p:cxnSp>
          <p:nvCxnSpPr>
            <p:cNvPr id="101" name="Straight Arrow Connector 100"/>
            <p:cNvCxnSpPr>
              <a:stCxn id="102" idx="2"/>
              <a:endCxn id="92" idx="1"/>
            </p:cNvCxnSpPr>
            <p:nvPr/>
          </p:nvCxnSpPr>
          <p:spPr>
            <a:xfrm>
              <a:off x="1939208" y="5866239"/>
              <a:ext cx="1768696" cy="3730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46575" y="5589240"/>
              <a:ext cx="238526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Manufacturing outputs from abroad</a:t>
              </a:r>
            </a:p>
          </p:txBody>
        </p:sp>
      </p:grpSp>
      <p:sp>
        <p:nvSpPr>
          <p:cNvPr id="2" name="Slide Number Placeholder 1"/>
          <p:cNvSpPr>
            <a:spLocks noGrp="1"/>
          </p:cNvSpPr>
          <p:nvPr>
            <p:ph type="sldNum" sz="quarter" idx="12"/>
          </p:nvPr>
        </p:nvSpPr>
        <p:spPr/>
        <p:txBody>
          <a:bodyPr/>
          <a:lstStyle/>
          <a:p>
            <a:fld id="{0C913308-F349-4B6D-A68A-DD1791B4A57B}" type="slidenum">
              <a:rPr lang="zh-CN" altLang="en-US" smtClean="0"/>
              <a:pPr/>
              <a:t>31</a:t>
            </a:fld>
            <a:endParaRPr lang="zh-CN" altLang="en-US"/>
          </a:p>
        </p:txBody>
      </p:sp>
    </p:spTree>
    <p:extLst>
      <p:ext uri="{BB962C8B-B14F-4D97-AF65-F5344CB8AC3E}">
        <p14:creationId xmlns:p14="http://schemas.microsoft.com/office/powerpoint/2010/main" val="2415936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2800" dirty="0">
                <a:solidFill>
                  <a:srgbClr val="0070C0"/>
                </a:solidFill>
                <a:latin typeface="Times New Roman" panose="02020603050405020304" pitchFamily="18" charset="0"/>
                <a:cs typeface="Times New Roman" panose="02020603050405020304" pitchFamily="18" charset="0"/>
              </a:rPr>
              <a:t>General equilibrium: </a:t>
            </a:r>
            <a:br>
              <a:rPr lang="en-US" altLang="zh-CN" sz="2800" dirty="0">
                <a:solidFill>
                  <a:srgbClr val="0070C0"/>
                </a:solidFill>
                <a:latin typeface="Times New Roman" panose="02020603050405020304" pitchFamily="18" charset="0"/>
                <a:cs typeface="Times New Roman" panose="02020603050405020304" pitchFamily="18" charset="0"/>
              </a:rPr>
            </a:br>
            <a:r>
              <a:rPr lang="en-US" altLang="zh-CN" sz="2800" dirty="0">
                <a:solidFill>
                  <a:srgbClr val="0070C0"/>
                </a:solidFill>
                <a:latin typeface="Times New Roman" panose="02020603050405020304" pitchFamily="18" charset="0"/>
                <a:cs typeface="Times New Roman" panose="02020603050405020304" pitchFamily="18" charset="0"/>
              </a:rPr>
              <a:t>price assignment in the manufacturing sector</a:t>
            </a:r>
            <a:endParaRPr lang="zh-CN" altLang="en-US" sz="28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908720"/>
                <a:ext cx="8579296" cy="6028779"/>
              </a:xfrm>
            </p:spPr>
            <p:txBody>
              <a:bodyPr>
                <a:normAutofit fontScale="92500" lnSpcReduction="10000"/>
              </a:bodyPr>
              <a:lstStyle/>
              <a:p>
                <a:pPr>
                  <a:spcAft>
                    <a:spcPts val="1200"/>
                  </a:spcAft>
                </a:pPr>
                <a:r>
                  <a:rPr lang="en-US" altLang="zh-CN" sz="2400" dirty="0">
                    <a:latin typeface="Times New Roman" panose="02020603050405020304" pitchFamily="18" charset="0"/>
                    <a:cs typeface="Times New Roman" panose="02020603050405020304" pitchFamily="18" charset="0"/>
                  </a:rPr>
                  <a:t>For stage </a:t>
                </a:r>
                <a14:m>
                  <m:oMath xmlns:m="http://schemas.openxmlformats.org/officeDocument/2006/math">
                    <m:r>
                      <a:rPr lang="en-US" altLang="zh-CN" sz="2400" b="0" i="1" smtClean="0">
                        <a:latin typeface="Cambria Math"/>
                        <a:cs typeface="Times New Roman" panose="02020603050405020304" pitchFamily="18" charset="0"/>
                      </a:rPr>
                      <m:t>𝑔</m:t>
                    </m:r>
                  </m:oMath>
                </a14:m>
                <a:r>
                  <a:rPr lang="en-US" altLang="zh-CN" sz="2400" dirty="0">
                    <a:latin typeface="Times New Roman" panose="02020603050405020304" pitchFamily="18" charset="0"/>
                    <a:cs typeface="Times New Roman" panose="02020603050405020304" pitchFamily="18" charset="0"/>
                  </a:rPr>
                  <a:t> in country </a:t>
                </a:r>
                <a14:m>
                  <m:oMath xmlns:m="http://schemas.openxmlformats.org/officeDocument/2006/math">
                    <m:r>
                      <a:rPr lang="en-US" altLang="zh-CN" sz="2400" i="1">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the purchasing price of input produced in stage g-1 is </a:t>
                </a:r>
                <a14:m>
                  <m:oMath xmlns:m="http://schemas.openxmlformats.org/officeDocument/2006/math">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smtClean="0">
                                <a:latin typeface="Cambria Math"/>
                                <a:cs typeface="Times New Roman" panose="02020603050405020304" pitchFamily="18" charset="0"/>
                              </a:rPr>
                            </m:ctrlPr>
                          </m:accPr>
                          <m:e>
                            <m:r>
                              <a:rPr lang="en-US" altLang="zh-CN" sz="2400" b="0" i="1" smtClean="0">
                                <a:latin typeface="Cambria Math"/>
                                <a:cs typeface="Times New Roman" panose="02020603050405020304" pitchFamily="18" charset="0"/>
                              </a:rPr>
                              <m:t>𝑝</m:t>
                            </m:r>
                          </m:e>
                        </m:acc>
                      </m:e>
                      <m:sub>
                        <m:r>
                          <a:rPr lang="en-US" altLang="zh-CN" sz="2400" b="0" i="1" dirty="0" smtClean="0">
                            <a:latin typeface="Cambria Math"/>
                            <a:cs typeface="Times New Roman" panose="02020603050405020304" pitchFamily="18" charset="0"/>
                          </a:rPr>
                          <m:t>𝑔</m:t>
                        </m:r>
                        <m:r>
                          <a:rPr lang="en-US" altLang="zh-CN" sz="2400" b="0" i="1" dirty="0" smtClean="0">
                            <a:latin typeface="Cambria Math"/>
                            <a:cs typeface="Times New Roman" panose="02020603050405020304" pitchFamily="18" charset="0"/>
                          </a:rPr>
                          <m:t>−1</m:t>
                        </m:r>
                      </m:sub>
                      <m:sup>
                        <m:r>
                          <a:rPr lang="en-US" altLang="zh-CN" sz="2400" b="0" i="1" dirty="0" smtClean="0">
                            <a:latin typeface="Cambria Math"/>
                            <a:cs typeface="Times New Roman" panose="02020603050405020304" pitchFamily="18" charset="0"/>
                          </a:rPr>
                          <m:t>𝑛</m:t>
                        </m:r>
                      </m:sup>
                    </m:sSubSup>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r>
                      <a:rPr lang="en-US" altLang="zh-CN" sz="2400" b="0" i="1" dirty="0" smtClean="0">
                        <a:latin typeface="Cambria Math"/>
                        <a:cs typeface="Times New Roman" panose="02020603050405020304" pitchFamily="18" charset="0"/>
                      </a:rPr>
                      <m:t>=</m:t>
                    </m:r>
                    <m:func>
                      <m:funcPr>
                        <m:ctrlPr>
                          <a:rPr lang="en-US" altLang="zh-CN" sz="2400" b="0" i="1" dirty="0" smtClean="0">
                            <a:latin typeface="Cambria Math"/>
                            <a:cs typeface="Times New Roman" panose="02020603050405020304" pitchFamily="18" charset="0"/>
                          </a:rPr>
                        </m:ctrlPr>
                      </m:funcPr>
                      <m:fName>
                        <m:limLow>
                          <m:limLowPr>
                            <m:ctrlPr>
                              <a:rPr lang="en-US" altLang="zh-CN" sz="2400" b="0" i="1" dirty="0" smtClean="0">
                                <a:latin typeface="Cambria Math"/>
                                <a:cs typeface="Times New Roman" panose="02020603050405020304" pitchFamily="18" charset="0"/>
                              </a:rPr>
                            </m:ctrlPr>
                          </m:limLowPr>
                          <m:e>
                            <m:r>
                              <m:rPr>
                                <m:sty m:val="p"/>
                              </m:rPr>
                              <a:rPr lang="en-US" altLang="zh-CN" sz="2400" b="0" i="0" dirty="0" smtClean="0">
                                <a:latin typeface="Cambria Math"/>
                                <a:cs typeface="Times New Roman" panose="02020603050405020304" pitchFamily="18" charset="0"/>
                              </a:rPr>
                              <m:t>min</m:t>
                            </m:r>
                          </m:e>
                          <m:lim>
                            <m:r>
                              <a:rPr lang="en-US" altLang="zh-CN" sz="2400" b="0" i="1" dirty="0" smtClean="0">
                                <a:latin typeface="Cambria Math"/>
                                <a:cs typeface="Times New Roman" panose="02020603050405020304" pitchFamily="18" charset="0"/>
                              </a:rPr>
                              <m:t>𝑖</m:t>
                            </m:r>
                          </m:lim>
                        </m:limLow>
                      </m:fName>
                      <m:e>
                        <m:r>
                          <a:rPr lang="en-US" altLang="zh-CN" sz="2400" i="1" dirty="0">
                            <a:latin typeface="Cambria Math"/>
                            <a:cs typeface="Times New Roman" panose="02020603050405020304" pitchFamily="18" charset="0"/>
                          </a:rPr>
                          <m:t>{</m:t>
                        </m:r>
                        <m:sSubSup>
                          <m:sSubSupPr>
                            <m:ctrlPr>
                              <a:rPr lang="en-US" altLang="zh-CN" sz="2400" i="1" dirty="0">
                                <a:latin typeface="Cambria Math"/>
                                <a:cs typeface="Times New Roman" panose="02020603050405020304" pitchFamily="18" charset="0"/>
                              </a:rPr>
                            </m:ctrlPr>
                          </m:sSubSupPr>
                          <m:e>
                            <m:r>
                              <a:rPr lang="en-US" altLang="zh-CN" sz="2400" i="1" dirty="0">
                                <a:latin typeface="Cambria Math"/>
                                <a:cs typeface="Times New Roman" panose="02020603050405020304" pitchFamily="18" charset="0"/>
                              </a:rPr>
                              <m:t>𝑝</m:t>
                            </m:r>
                          </m:e>
                          <m:sub>
                            <m:r>
                              <a:rPr lang="en-US" altLang="zh-CN" sz="2400" i="1" dirty="0">
                                <a:latin typeface="Cambria Math"/>
                                <a:cs typeface="Times New Roman" panose="02020603050405020304" pitchFamily="18" charset="0"/>
                              </a:rPr>
                              <m:t>𝑔</m:t>
                            </m:r>
                            <m:r>
                              <a:rPr lang="en-US" altLang="zh-CN" sz="2400" b="0" i="1" dirty="0" smtClean="0">
                                <a:latin typeface="Cambria Math"/>
                                <a:cs typeface="Times New Roman" panose="02020603050405020304" pitchFamily="18" charset="0"/>
                              </a:rPr>
                              <m:t>−1</m:t>
                            </m:r>
                          </m:sub>
                          <m:sup>
                            <m:r>
                              <a:rPr lang="en-US" altLang="zh-CN" sz="2400" b="0" i="1" dirty="0" smtClean="0">
                                <a:latin typeface="Cambria Math"/>
                                <a:cs typeface="Times New Roman" panose="02020603050405020304" pitchFamily="18" charset="0"/>
                              </a:rPr>
                              <m:t>𝑖</m:t>
                            </m:r>
                            <m:r>
                              <a:rPr lang="en-US" altLang="zh-CN" sz="2400" i="1" dirty="0">
                                <a:latin typeface="Cambria Math"/>
                                <a:cs typeface="Times New Roman" panose="02020603050405020304" pitchFamily="18" charset="0"/>
                              </a:rPr>
                              <m:t>𝑛</m:t>
                            </m:r>
                          </m:sup>
                        </m:sSubSup>
                        <m:r>
                          <a:rPr lang="en-US" altLang="zh-CN" sz="2400" i="1" dirty="0">
                            <a:latin typeface="Cambria Math"/>
                            <a:cs typeface="Times New Roman" panose="02020603050405020304" pitchFamily="18" charset="0"/>
                          </a:rPr>
                          <m:t>}</m:t>
                        </m:r>
                      </m:e>
                    </m:func>
                  </m:oMath>
                </a14:m>
                <a:r>
                  <a:rPr lang="en-US" altLang="zh-CN" sz="2400" dirty="0">
                    <a:latin typeface="Times New Roman" panose="02020603050405020304" pitchFamily="18" charset="0"/>
                    <a:cs typeface="Times New Roman" panose="02020603050405020304" pitchFamily="18" charset="0"/>
                  </a:rPr>
                  <a:t>, where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𝑝</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𝑖𝑛</m:t>
                        </m:r>
                      </m:sup>
                    </m:sSubSup>
                    <m:r>
                      <a:rPr lang="en-US" altLang="zh-CN" sz="2400" b="0" i="1" smtClean="0">
                        <a:latin typeface="Cambria Math"/>
                        <a:cs typeface="Times New Roman" panose="02020603050405020304" pitchFamily="18" charset="0"/>
                      </a:rPr>
                      <m:t>=</m:t>
                    </m:r>
                    <m:f>
                      <m:fPr>
                        <m:type m:val="lin"/>
                        <m:ctrlPr>
                          <a:rPr lang="en-US" altLang="zh-CN" sz="2400" i="1">
                            <a:latin typeface="Cambria Math"/>
                            <a:cs typeface="Times New Roman" panose="02020603050405020304" pitchFamily="18" charset="0"/>
                          </a:rPr>
                        </m:ctrlPr>
                      </m:fPr>
                      <m:num>
                        <m:sSup>
                          <m:sSupPr>
                            <m:ctrlPr>
                              <a:rPr lang="en-US" altLang="zh-CN" sz="2400" i="1">
                                <a:latin typeface="Cambria Math"/>
                                <a:cs typeface="Times New Roman" panose="02020603050405020304" pitchFamily="18" charset="0"/>
                              </a:rPr>
                            </m:ctrlPr>
                          </m:sSupPr>
                          <m:e>
                            <m:r>
                              <a:rPr lang="en-US" altLang="zh-CN" sz="2400" i="1">
                                <a:latin typeface="Cambria Math"/>
                                <a:cs typeface="Times New Roman" panose="02020603050405020304" pitchFamily="18" charset="0"/>
                              </a:rPr>
                              <m:t>𝑐</m:t>
                            </m:r>
                          </m:e>
                          <m:sup>
                            <m:r>
                              <a:rPr lang="en-US" altLang="zh-CN" sz="2400" i="1">
                                <a:latin typeface="Cambria Math"/>
                                <a:cs typeface="Times New Roman" panose="02020603050405020304" pitchFamily="18" charset="0"/>
                              </a:rPr>
                              <m:t>𝑖</m:t>
                            </m:r>
                          </m:sup>
                        </m:sSup>
                        <m:sSup>
                          <m:sSupPr>
                            <m:ctrlPr>
                              <a:rPr lang="en-US" altLang="zh-CN" sz="2400" i="1">
                                <a:latin typeface="Cambria Math"/>
                                <a:cs typeface="Times New Roman" panose="02020603050405020304" pitchFamily="18" charset="0"/>
                              </a:rPr>
                            </m:ctrlPr>
                          </m:sSupPr>
                          <m:e>
                            <m:r>
                              <a:rPr lang="en-US" altLang="zh-CN" sz="2400" i="1">
                                <a:latin typeface="Cambria Math"/>
                                <a:cs typeface="Times New Roman" panose="02020603050405020304" pitchFamily="18" charset="0"/>
                              </a:rPr>
                              <m:t>𝜏</m:t>
                            </m:r>
                          </m:e>
                          <m:sup>
                            <m:r>
                              <a:rPr lang="en-US" altLang="zh-CN" sz="2400" i="1">
                                <a:latin typeface="Cambria Math"/>
                                <a:cs typeface="Times New Roman" panose="02020603050405020304" pitchFamily="18" charset="0"/>
                              </a:rPr>
                              <m:t>𝑖𝑛</m:t>
                            </m:r>
                          </m:sup>
                        </m:sSup>
                      </m:num>
                      <m:den>
                        <m:sSubSup>
                          <m:sSubSupPr>
                            <m:ctrlPr>
                              <a:rPr lang="en-US" altLang="zh-CN" sz="2400" i="1">
                                <a:latin typeface="Cambria Math"/>
                                <a:cs typeface="Times New Roman" panose="02020603050405020304" pitchFamily="18" charset="0"/>
                              </a:rPr>
                            </m:ctrlPr>
                          </m:sSubSupPr>
                          <m:e>
                            <m:r>
                              <a:rPr lang="en-US" altLang="zh-CN" sz="2400" i="1">
                                <a:latin typeface="Cambria Math"/>
                                <a:cs typeface="Times New Roman" panose="02020603050405020304" pitchFamily="18" charset="0"/>
                              </a:rPr>
                              <m:t>𝑍</m:t>
                            </m:r>
                          </m:e>
                          <m:sub>
                            <m:r>
                              <a:rPr lang="en-US" altLang="zh-CN" sz="2400" i="1">
                                <a:latin typeface="Cambria Math"/>
                                <a:cs typeface="Times New Roman" panose="02020603050405020304" pitchFamily="18" charset="0"/>
                              </a:rPr>
                              <m:t>𝑔</m:t>
                            </m:r>
                          </m:sub>
                          <m:sup>
                            <m:r>
                              <a:rPr lang="en-US" altLang="zh-CN" sz="2400" i="1">
                                <a:latin typeface="Cambria Math"/>
                                <a:cs typeface="Times New Roman" panose="02020603050405020304" pitchFamily="18" charset="0"/>
                              </a:rPr>
                              <m:t>𝑖</m:t>
                            </m:r>
                          </m:sup>
                        </m:sSubSup>
                      </m:den>
                    </m:f>
                  </m:oMath>
                </a14:m>
                <a:r>
                  <a:rPr lang="en-US" altLang="zh-CN" sz="24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𝑐</m:t>
                        </m:r>
                      </m:e>
                      <m:sup>
                        <m:r>
                          <a:rPr lang="en-US" altLang="zh-CN" sz="2400" b="0" i="1" smtClean="0">
                            <a:latin typeface="Cambria Math"/>
                            <a:cs typeface="Times New Roman" panose="02020603050405020304" pitchFamily="18" charset="0"/>
                          </a:rPr>
                          <m:t>𝑖</m:t>
                        </m:r>
                      </m:sup>
                    </m:sSup>
                  </m:oMath>
                </a14:m>
                <a:r>
                  <a:rPr lang="en-US" altLang="zh-CN" sz="2400" dirty="0">
                    <a:latin typeface="Times New Roman" panose="02020603050405020304" pitchFamily="18" charset="0"/>
                    <a:cs typeface="Times New Roman" panose="02020603050405020304" pitchFamily="18" charset="0"/>
                  </a:rPr>
                  <a:t> is the unit cost.</a:t>
                </a:r>
              </a:p>
              <a:p>
                <a:pPr>
                  <a:spcAft>
                    <a:spcPts val="1200"/>
                  </a:spcAft>
                </a:pPr>
                <a:r>
                  <a:rPr lang="en-US" altLang="zh-CN" sz="2400" dirty="0">
                    <a:latin typeface="Times New Roman" panose="02020603050405020304" pitchFamily="18" charset="0"/>
                    <a:cs typeface="Times New Roman" panose="02020603050405020304" pitchFamily="18" charset="0"/>
                  </a:rPr>
                  <a:t> By standard EK, we know </a:t>
                </a:r>
              </a:p>
              <a:p>
                <a:pPr marL="0"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𝐺</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𝑝</m:t>
                          </m:r>
                        </m:e>
                      </m:d>
                      <m:r>
                        <a:rPr lang="en-US" altLang="zh-CN" sz="2400" b="0" i="1" smtClean="0">
                          <a:latin typeface="Cambria Math"/>
                          <a:cs typeface="Times New Roman" panose="02020603050405020304" pitchFamily="18" charset="0"/>
                        </a:rPr>
                        <m:t>=</m:t>
                      </m:r>
                      <m:func>
                        <m:funcPr>
                          <m:ctrlPr>
                            <a:rPr lang="en-US" altLang="zh-CN" sz="2400" b="0" i="1" smtClean="0">
                              <a:latin typeface="Cambria Math"/>
                              <a:cs typeface="Times New Roman" panose="02020603050405020304" pitchFamily="18" charset="0"/>
                            </a:rPr>
                          </m:ctrlPr>
                        </m:funcPr>
                        <m:fName>
                          <m:r>
                            <m:rPr>
                              <m:sty m:val="p"/>
                            </m:rPr>
                            <a:rPr lang="en-US" altLang="zh-CN" sz="2400" b="0" i="0" smtClean="0">
                              <a:latin typeface="Cambria Math"/>
                              <a:cs typeface="Times New Roman" panose="02020603050405020304" pitchFamily="18" charset="0"/>
                            </a:rPr>
                            <m:t>Pr</m:t>
                          </m:r>
                        </m:fName>
                        <m:e>
                          <m:d>
                            <m:dPr>
                              <m:ctrlPr>
                                <a:rPr lang="en-US" altLang="zh-CN" sz="2400" b="0" i="1" smtClean="0">
                                  <a:latin typeface="Cambria Math"/>
                                  <a:cs typeface="Times New Roman" panose="02020603050405020304" pitchFamily="18" charset="0"/>
                                </a:rPr>
                              </m:ctrlPr>
                            </m:dPr>
                            <m:e>
                              <m:sSubSup>
                                <m:sSubSupPr>
                                  <m:ctrlPr>
                                    <a:rPr lang="en-US" altLang="zh-CN" sz="2400" i="1" dirty="0">
                                      <a:latin typeface="Cambria Math"/>
                                      <a:cs typeface="Times New Roman" panose="02020603050405020304" pitchFamily="18" charset="0"/>
                                    </a:rPr>
                                  </m:ctrlPr>
                                </m:sSubSupPr>
                                <m:e>
                                  <m:acc>
                                    <m:accPr>
                                      <m:chr m:val="̃"/>
                                      <m:ctrlPr>
                                        <a:rPr lang="en-US" altLang="zh-CN" sz="2400" i="1">
                                          <a:latin typeface="Cambria Math"/>
                                          <a:cs typeface="Times New Roman" panose="02020603050405020304" pitchFamily="18" charset="0"/>
                                        </a:rPr>
                                      </m:ctrlPr>
                                    </m:accPr>
                                    <m:e>
                                      <m:r>
                                        <a:rPr lang="en-US" altLang="zh-CN" sz="2400" i="1">
                                          <a:latin typeface="Cambria Math"/>
                                          <a:cs typeface="Times New Roman" panose="02020603050405020304" pitchFamily="18" charset="0"/>
                                        </a:rPr>
                                        <m:t>𝑝</m:t>
                                      </m:r>
                                    </m:e>
                                  </m:acc>
                                </m:e>
                                <m:sub>
                                  <m:r>
                                    <a:rPr lang="en-US" altLang="zh-CN" sz="2400" i="1" dirty="0">
                                      <a:latin typeface="Cambria Math"/>
                                      <a:cs typeface="Times New Roman" panose="02020603050405020304" pitchFamily="18" charset="0"/>
                                    </a:rPr>
                                    <m:t>𝑔</m:t>
                                  </m:r>
                                  <m:r>
                                    <a:rPr lang="en-US" altLang="zh-CN" sz="2400" i="1" dirty="0">
                                      <a:latin typeface="Cambria Math"/>
                                      <a:cs typeface="Times New Roman" panose="02020603050405020304" pitchFamily="18" charset="0"/>
                                    </a:rPr>
                                    <m:t>−1</m:t>
                                  </m:r>
                                </m:sub>
                                <m:sup>
                                  <m:r>
                                    <a:rPr lang="en-US" altLang="zh-CN" sz="2400" i="1" dirty="0">
                                      <a:latin typeface="Cambria Math"/>
                                      <a:cs typeface="Times New Roman" panose="02020603050405020304" pitchFamily="18" charset="0"/>
                                    </a:rPr>
                                    <m:t>𝑛</m:t>
                                  </m:r>
                                </m:sup>
                              </m:sSubSup>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r>
                                <a:rPr lang="en-US" altLang="zh-CN" sz="2400" b="0" i="1" dirty="0" smtClean="0">
                                  <a:latin typeface="Cambria Math"/>
                                  <a:cs typeface="Times New Roman" panose="02020603050405020304" pitchFamily="18" charset="0"/>
                                </a:rPr>
                                <m:t>≤</m:t>
                              </m:r>
                              <m:r>
                                <a:rPr lang="en-US" altLang="zh-CN" sz="2400" b="0" i="1" dirty="0" smtClean="0">
                                  <a:latin typeface="Cambria Math"/>
                                  <a:cs typeface="Times New Roman" panose="02020603050405020304" pitchFamily="18" charset="0"/>
                                </a:rPr>
                                <m:t>𝑝</m:t>
                              </m:r>
                            </m:e>
                          </m:d>
                        </m:e>
                      </m:func>
                      <m:r>
                        <a:rPr lang="en-US" altLang="zh-CN" sz="2400" b="0" i="1" smtClean="0">
                          <a:latin typeface="Cambria Math"/>
                          <a:cs typeface="Times New Roman" panose="02020603050405020304" pitchFamily="18" charset="0"/>
                        </a:rPr>
                        <m:t>=1−</m:t>
                      </m:r>
                      <m:func>
                        <m:funcPr>
                          <m:ctrlPr>
                            <a:rPr lang="en-US" altLang="zh-CN" sz="2400" b="0" i="1" smtClean="0">
                              <a:latin typeface="Cambria Math"/>
                              <a:cs typeface="Times New Roman" panose="02020603050405020304" pitchFamily="18" charset="0"/>
                            </a:rPr>
                          </m:ctrlPr>
                        </m:funcPr>
                        <m:fName>
                          <m:r>
                            <m:rPr>
                              <m:sty m:val="p"/>
                            </m:rPr>
                            <a:rPr lang="en-US" altLang="zh-CN" sz="2400" b="0" i="0" smtClean="0">
                              <a:latin typeface="Cambria Math"/>
                              <a:cs typeface="Times New Roman" panose="02020603050405020304" pitchFamily="18" charset="0"/>
                            </a:rPr>
                            <m:t>exp</m:t>
                          </m:r>
                        </m:fName>
                        <m:e>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m:t>
                              </m:r>
                              <m:sSubSup>
                                <m:sSubSupPr>
                                  <m:ctrlPr>
                                    <a:rPr lang="en-US" altLang="zh-CN" sz="2400" b="0" i="1" smtClean="0">
                                      <a:latin typeface="Cambria Math"/>
                                      <a:cs typeface="Times New Roman" panose="02020603050405020304" pitchFamily="18" charset="0"/>
                                    </a:rPr>
                                  </m:ctrlPr>
                                </m:sSubSupPr>
                                <m:e>
                                  <m:r>
                                    <m:rPr>
                                      <m:sty m:val="p"/>
                                    </m:rPr>
                                    <a:rPr lang="en-US" altLang="zh-CN" sz="2400" b="0" i="0" smtClean="0">
                                      <a:latin typeface="Cambria Math"/>
                                      <a:cs typeface="Times New Roman" panose="02020603050405020304" pitchFamily="18" charset="0"/>
                                    </a:rPr>
                                    <m:t>Φ</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𝑝</m:t>
                                  </m:r>
                                </m:e>
                                <m:sup>
                                  <m:r>
                                    <a:rPr lang="en-US" altLang="zh-CN" sz="2400" b="0" i="1" smtClean="0">
                                      <a:latin typeface="Cambria Math"/>
                                      <a:cs typeface="Times New Roman" panose="02020603050405020304" pitchFamily="18" charset="0"/>
                                    </a:rPr>
                                    <m:t>𝜅</m:t>
                                  </m:r>
                                </m:sup>
                              </m:sSup>
                            </m:e>
                          </m:d>
                        </m:e>
                      </m:func>
                    </m:oMath>
                  </m:oMathPara>
                </a14:m>
                <a:endParaRPr lang="en-US" altLang="zh-CN" sz="2400" dirty="0">
                  <a:latin typeface="Times New Roman" panose="02020603050405020304" pitchFamily="18" charset="0"/>
                  <a:cs typeface="Times New Roman" panose="02020603050405020304" pitchFamily="18" charset="0"/>
                </a:endParaRPr>
              </a:p>
              <a:p>
                <a:pPr marL="0" indent="0">
                  <a:spcAft>
                    <a:spcPts val="1200"/>
                  </a:spcAft>
                  <a:buNone/>
                </a:pPr>
                <a:r>
                  <a:rPr lang="en-US" altLang="zh-CN" sz="2400" dirty="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r>
                          <m:rPr>
                            <m:sty m:val="p"/>
                          </m:rPr>
                          <a:rPr lang="en-US" altLang="zh-CN" sz="2400" b="0" i="0" smtClean="0">
                            <a:latin typeface="Cambria Math"/>
                            <a:cs typeface="Times New Roman" panose="02020603050405020304" pitchFamily="18" charset="0"/>
                          </a:rPr>
                          <m:t>Φ</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sSub>
                      <m:sSubPr>
                        <m:ctrlPr>
                          <a:rPr lang="en-US" altLang="zh-CN" sz="2400" b="0" i="1" smtClean="0">
                            <a:latin typeface="Cambria Math"/>
                            <a:cs typeface="Times New Roman" panose="02020603050405020304" pitchFamily="18" charset="0"/>
                          </a:rPr>
                        </m:ctrlPr>
                      </m:sSubPr>
                      <m:e>
                        <m:r>
                          <m:rPr>
                            <m:sty m:val="p"/>
                          </m:rPr>
                          <a:rPr lang="en-US" altLang="zh-CN" sz="2400" b="0" i="0" smtClean="0">
                            <a:latin typeface="Cambria Math"/>
                            <a:cs typeface="Times New Roman" panose="02020603050405020304" pitchFamily="18" charset="0"/>
                          </a:rPr>
                          <m:t>Σ</m:t>
                        </m:r>
                      </m:e>
                      <m:sub>
                        <m:r>
                          <a:rPr lang="en-US" altLang="zh-CN" sz="2400" b="0" i="1" smtClean="0">
                            <a:latin typeface="Cambria Math"/>
                            <a:cs typeface="Times New Roman" panose="02020603050405020304" pitchFamily="18" charset="0"/>
                          </a:rPr>
                          <m:t>𝑖</m:t>
                        </m:r>
                      </m:sub>
                    </m:sSub>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𝑇</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𝑖</m:t>
                        </m:r>
                      </m:sup>
                    </m:sSubSup>
                    <m:sSup>
                      <m:sSupPr>
                        <m:ctrlPr>
                          <a:rPr lang="en-US" altLang="zh-CN" sz="2400" b="0" i="1" smtClean="0">
                            <a:latin typeface="Cambria Math"/>
                            <a:cs typeface="Times New Roman" panose="02020603050405020304" pitchFamily="18" charset="0"/>
                          </a:rPr>
                        </m:ctrlPr>
                      </m:sSupPr>
                      <m:e>
                        <m:d>
                          <m:dPr>
                            <m:ctrlPr>
                              <a:rPr lang="en-US" altLang="zh-CN" sz="2400" b="0" i="1" smtClean="0">
                                <a:latin typeface="Cambria Math"/>
                                <a:cs typeface="Times New Roman" panose="02020603050405020304" pitchFamily="18" charset="0"/>
                              </a:rPr>
                            </m:ctrlPr>
                          </m:dPr>
                          <m:e>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𝑐</m:t>
                                </m:r>
                              </m:e>
                              <m:sup>
                                <m:r>
                                  <a:rPr lang="en-US" altLang="zh-CN" sz="2400" b="0" i="1" smtClean="0">
                                    <a:latin typeface="Cambria Math"/>
                                    <a:cs typeface="Times New Roman" panose="02020603050405020304" pitchFamily="18" charset="0"/>
                                  </a:rPr>
                                  <m:t>𝑖</m:t>
                                </m:r>
                              </m:sup>
                            </m:sSup>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𝜏</m:t>
                                </m:r>
                              </m:e>
                              <m:sup>
                                <m:r>
                                  <a:rPr lang="en-US" altLang="zh-CN" sz="2400" b="0" i="1" smtClean="0">
                                    <a:latin typeface="Cambria Math"/>
                                    <a:cs typeface="Times New Roman" panose="02020603050405020304" pitchFamily="18" charset="0"/>
                                  </a:rPr>
                                  <m:t>𝑖𝑛</m:t>
                                </m:r>
                              </m:sup>
                            </m:sSup>
                          </m:e>
                        </m:d>
                      </m:e>
                      <m: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𝜅</m:t>
                        </m:r>
                      </m:sup>
                    </m:sSup>
                  </m:oMath>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The composite intermediate good in stage </a:t>
                </a:r>
                <a14:m>
                  <m:oMath xmlns:m="http://schemas.openxmlformats.org/officeDocument/2006/math">
                    <m:r>
                      <a:rPr lang="en-US" altLang="zh-CN" sz="2400" i="1">
                        <a:latin typeface="Cambria Math"/>
                        <a:cs typeface="Times New Roman" panose="02020603050405020304" pitchFamily="18" charset="0"/>
                      </a:rPr>
                      <m:t>𝑔</m:t>
                    </m:r>
                  </m:oMath>
                </a14:m>
                <a:r>
                  <a:rPr lang="en-US" altLang="zh-CN" sz="2400" dirty="0">
                    <a:latin typeface="Times New Roman" panose="02020603050405020304" pitchFamily="18" charset="0"/>
                    <a:cs typeface="Times New Roman" panose="02020603050405020304" pitchFamily="18" charset="0"/>
                  </a:rPr>
                  <a:t> of country </a:t>
                </a:r>
                <a14:m>
                  <m:oMath xmlns:m="http://schemas.openxmlformats.org/officeDocument/2006/math">
                    <m:r>
                      <a:rPr lang="en-US" altLang="zh-CN" sz="2400" i="1">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is given by </a:t>
                </a:r>
              </a:p>
              <a:p>
                <a:pPr marL="457200" lvl="1"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dirty="0" smtClean="0">
                                  <a:latin typeface="Cambria Math"/>
                                  <a:cs typeface="Times New Roman" panose="02020603050405020304" pitchFamily="18" charset="0"/>
                                </a:rPr>
                              </m:ctrlPr>
                            </m:accPr>
                            <m:e>
                              <m:r>
                                <a:rPr lang="en-US" altLang="zh-CN" sz="2400" b="0" i="1" dirty="0" smtClean="0">
                                  <a:latin typeface="Cambria Math"/>
                                  <a:cs typeface="Times New Roman" panose="02020603050405020304" pitchFamily="18" charset="0"/>
                                </a:rPr>
                                <m:t>𝑝</m:t>
                              </m:r>
                            </m:e>
                          </m:acc>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𝑛</m:t>
                          </m:r>
                        </m:sup>
                      </m:sSubSup>
                      <m:r>
                        <a:rPr lang="en-US" altLang="zh-CN" sz="2400" b="0" i="1" dirty="0" smtClean="0">
                          <a:latin typeface="Cambria Math"/>
                          <a:cs typeface="Times New Roman" panose="02020603050405020304" pitchFamily="18" charset="0"/>
                        </a:rPr>
                        <m:t>=</m:t>
                      </m:r>
                      <m:r>
                        <m:rPr>
                          <m:sty m:val="p"/>
                        </m:rPr>
                        <a:rPr lang="en-US" altLang="zh-CN" sz="2400" b="0" i="0" dirty="0" smtClean="0">
                          <a:latin typeface="Cambria Math"/>
                          <a:cs typeface="Times New Roman" panose="02020603050405020304" pitchFamily="18" charset="0"/>
                        </a:rPr>
                        <m:t>exp</m:t>
                      </m:r>
                      <m:r>
                        <a:rPr lang="en-US" altLang="zh-CN" sz="2400" b="0" i="1" dirty="0" smtClean="0">
                          <a:latin typeface="Cambria Math"/>
                          <a:cs typeface="Times New Roman" panose="02020603050405020304" pitchFamily="18" charset="0"/>
                        </a:rPr>
                        <m:t>⁡(</m:t>
                      </m:r>
                      <m:nary>
                        <m:naryPr>
                          <m:ctrlPr>
                            <a:rPr lang="en-US" altLang="zh-CN" sz="2400" b="0" i="1" dirty="0" smtClean="0">
                              <a:latin typeface="Cambria Math"/>
                              <a:cs typeface="Times New Roman" panose="02020603050405020304" pitchFamily="18" charset="0"/>
                            </a:rPr>
                          </m:ctrlPr>
                        </m:naryPr>
                        <m:sub>
                          <m:r>
                            <a:rPr lang="en-US" altLang="zh-CN" sz="2400" b="0" i="1" dirty="0" smtClean="0">
                              <a:latin typeface="Cambria Math"/>
                              <a:cs typeface="Times New Roman" panose="02020603050405020304" pitchFamily="18" charset="0"/>
                            </a:rPr>
                            <m:t>0</m:t>
                          </m:r>
                        </m:sub>
                        <m:sup>
                          <m:r>
                            <a:rPr lang="en-US" altLang="zh-CN" sz="2400" b="0" i="1" dirty="0" smtClean="0">
                              <a:latin typeface="Cambria Math"/>
                              <a:cs typeface="Times New Roman" panose="02020603050405020304" pitchFamily="18" charset="0"/>
                            </a:rPr>
                            <m:t>1</m:t>
                          </m:r>
                        </m:sup>
                        <m:e>
                          <m:func>
                            <m:funcPr>
                              <m:ctrlPr>
                                <a:rPr lang="en-US" altLang="zh-CN" sz="2400" b="0" i="1" dirty="0" smtClean="0">
                                  <a:latin typeface="Cambria Math"/>
                                  <a:cs typeface="Times New Roman" panose="02020603050405020304" pitchFamily="18" charset="0"/>
                                </a:rPr>
                              </m:ctrlPr>
                            </m:funcPr>
                            <m:fName>
                              <m:r>
                                <m:rPr>
                                  <m:sty m:val="p"/>
                                </m:rPr>
                                <a:rPr lang="en-US" altLang="zh-CN" sz="2400" b="0" i="0" dirty="0" smtClean="0">
                                  <a:latin typeface="Cambria Math"/>
                                  <a:cs typeface="Times New Roman" panose="02020603050405020304" pitchFamily="18" charset="0"/>
                                </a:rPr>
                                <m:t>log</m:t>
                              </m:r>
                            </m:fName>
                            <m:e>
                              <m:d>
                                <m:dPr>
                                  <m:ctrlPr>
                                    <a:rPr lang="en-US" altLang="zh-CN" sz="2400" b="0" i="1" dirty="0" smtClean="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acc>
                                        <m:accPr>
                                          <m:chr m:val="̃"/>
                                          <m:ctrlPr>
                                            <a:rPr lang="en-US" altLang="zh-CN" sz="2400" b="0" i="1" dirty="0" smtClean="0">
                                              <a:latin typeface="Cambria Math"/>
                                              <a:cs typeface="Times New Roman" panose="02020603050405020304" pitchFamily="18" charset="0"/>
                                            </a:rPr>
                                          </m:ctrlPr>
                                        </m:accPr>
                                        <m:e>
                                          <m:r>
                                            <a:rPr lang="en-US" altLang="zh-CN" sz="2400" b="0" i="1" dirty="0" smtClean="0">
                                              <a:latin typeface="Cambria Math"/>
                                              <a:cs typeface="Times New Roman" panose="02020603050405020304" pitchFamily="18" charset="0"/>
                                            </a:rPr>
                                            <m:t>𝑝</m:t>
                                          </m:r>
                                        </m:e>
                                      </m:acc>
                                    </m:e>
                                    <m:sub>
                                      <m:r>
                                        <a:rPr lang="en-US" altLang="zh-CN" sz="2400" b="0" i="1" dirty="0" smtClean="0">
                                          <a:latin typeface="Cambria Math"/>
                                          <a:cs typeface="Times New Roman" panose="02020603050405020304" pitchFamily="18" charset="0"/>
                                        </a:rPr>
                                        <m:t>𝑔</m:t>
                                      </m:r>
                                      <m:r>
                                        <a:rPr lang="en-US" altLang="zh-CN" sz="2400" b="0" i="1" dirty="0" smtClean="0">
                                          <a:latin typeface="Cambria Math"/>
                                          <a:cs typeface="Times New Roman" panose="02020603050405020304" pitchFamily="18" charset="0"/>
                                        </a:rPr>
                                        <m:t>−1</m:t>
                                      </m:r>
                                    </m:sub>
                                    <m:sup>
                                      <m:r>
                                        <a:rPr lang="en-US" altLang="zh-CN" sz="2400" b="0" i="1" dirty="0" smtClean="0">
                                          <a:latin typeface="Cambria Math"/>
                                          <a:cs typeface="Times New Roman" panose="02020603050405020304" pitchFamily="18" charset="0"/>
                                        </a:rPr>
                                        <m:t>𝑛</m:t>
                                      </m:r>
                                    </m:sup>
                                  </m:sSubSup>
                                  <m:r>
                                    <a:rPr lang="en-US" altLang="zh-CN" sz="2400" b="0" i="1" dirty="0" smtClean="0">
                                      <a:latin typeface="Cambria Math"/>
                                      <a:cs typeface="Times New Roman" panose="02020603050405020304" pitchFamily="18" charset="0"/>
                                    </a:rPr>
                                    <m:t> </m:t>
                                  </m:r>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𝑢</m:t>
                                      </m:r>
                                    </m:e>
                                  </m:d>
                                </m:e>
                              </m:d>
                            </m:e>
                          </m:func>
                          <m:r>
                            <a:rPr lang="en-US" altLang="zh-CN" sz="2400" b="0" i="1" dirty="0" smtClean="0">
                              <a:latin typeface="Cambria Math"/>
                              <a:cs typeface="Times New Roman" panose="02020603050405020304" pitchFamily="18" charset="0"/>
                            </a:rPr>
                            <m:t>𝑑𝑢</m:t>
                          </m:r>
                          <m:r>
                            <a:rPr lang="en-US" altLang="zh-CN" sz="2400" b="0" i="1" dirty="0" smtClean="0">
                              <a:latin typeface="Cambria Math"/>
                              <a:cs typeface="Times New Roman" panose="02020603050405020304" pitchFamily="18" charset="0"/>
                            </a:rPr>
                            <m:t>)</m:t>
                          </m:r>
                        </m:e>
                      </m:nary>
                      <m:r>
                        <a:rPr lang="en-US" altLang="zh-CN" sz="2400" b="0" i="1" dirty="0" smtClean="0">
                          <a:latin typeface="Cambria Math"/>
                          <a:cs typeface="Times New Roman" panose="02020603050405020304" pitchFamily="18" charset="0"/>
                        </a:rPr>
                        <m:t>=</m:t>
                      </m:r>
                      <m:sSup>
                        <m:sSupPr>
                          <m:ctrlPr>
                            <a:rPr lang="en-US" altLang="zh-CN" sz="2400" b="0" i="1" dirty="0" smtClean="0">
                              <a:latin typeface="Cambria Math"/>
                              <a:cs typeface="Times New Roman" panose="02020603050405020304" pitchFamily="18" charset="0"/>
                            </a:rPr>
                          </m:ctrlPr>
                        </m:sSupPr>
                        <m:e>
                          <m:d>
                            <m:dPr>
                              <m:ctrlPr>
                                <a:rPr lang="en-US" altLang="zh-CN" sz="2400" b="0" i="1" dirty="0" smtClean="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r>
                                    <m:rPr>
                                      <m:sty m:val="p"/>
                                    </m:rPr>
                                    <a:rPr lang="en-US" altLang="zh-CN" sz="2400" b="0" i="0" dirty="0" smtClean="0">
                                      <a:latin typeface="Cambria Math"/>
                                      <a:cs typeface="Times New Roman" panose="02020603050405020304" pitchFamily="18" charset="0"/>
                                    </a:rPr>
                                    <m:t>Φ</m:t>
                                  </m:r>
                                </m:e>
                                <m:sub>
                                  <m:r>
                                    <a:rPr lang="en-US" altLang="zh-CN" sz="2400" b="0" i="1" dirty="0" smtClean="0">
                                      <a:latin typeface="Cambria Math"/>
                                      <a:cs typeface="Times New Roman" panose="02020603050405020304" pitchFamily="18" charset="0"/>
                                    </a:rPr>
                                    <m:t>𝑔</m:t>
                                  </m:r>
                                  <m:r>
                                    <a:rPr lang="en-US" altLang="zh-CN" sz="2400" b="0" i="1" dirty="0" smtClean="0">
                                      <a:latin typeface="Cambria Math"/>
                                      <a:cs typeface="Times New Roman" panose="02020603050405020304" pitchFamily="18" charset="0"/>
                                    </a:rPr>
                                    <m:t>−1</m:t>
                                  </m:r>
                                </m:sub>
                                <m:sup>
                                  <m:r>
                                    <a:rPr lang="en-US" altLang="zh-CN" sz="2400" b="0" i="1" dirty="0" smtClean="0">
                                      <a:latin typeface="Cambria Math"/>
                                      <a:cs typeface="Times New Roman" panose="02020603050405020304" pitchFamily="18" charset="0"/>
                                    </a:rPr>
                                    <m:t>𝑛</m:t>
                                  </m:r>
                                </m:sup>
                              </m:sSubSup>
                            </m:e>
                          </m:d>
                        </m:e>
                        <m:sup>
                          <m:r>
                            <a:rPr lang="en-US" altLang="zh-CN" sz="2400" b="0" i="1" dirty="0" smtClean="0">
                              <a:latin typeface="Cambria Math"/>
                              <a:cs typeface="Times New Roman" panose="02020603050405020304" pitchFamily="18" charset="0"/>
                            </a:rPr>
                            <m:t>−1/</m:t>
                          </m:r>
                          <m:r>
                            <a:rPr lang="en-US" altLang="zh-CN" sz="2400" b="0" i="1" dirty="0" smtClean="0">
                              <a:latin typeface="Cambria Math"/>
                              <a:cs typeface="Times New Roman" panose="02020603050405020304" pitchFamily="18" charset="0"/>
                            </a:rPr>
                            <m:t>𝜅</m:t>
                          </m:r>
                        </m:sup>
                      </m:sSup>
                    </m:oMath>
                  </m:oMathPara>
                </a14:m>
                <a:endParaRPr lang="en-US" altLang="zh-CN" sz="2400" dirty="0">
                  <a:latin typeface="Times New Roman" panose="02020603050405020304" pitchFamily="18" charset="0"/>
                  <a:cs typeface="Times New Roman" panose="02020603050405020304" pitchFamily="18" charset="0"/>
                </a:endParaRPr>
              </a:p>
              <a:p>
                <a:pPr indent="-285750">
                  <a:spcAft>
                    <a:spcPts val="1200"/>
                  </a:spcAft>
                </a:pPr>
                <a:r>
                  <a:rPr lang="en-US" altLang="zh-CN" sz="2400" dirty="0">
                    <a:latin typeface="Times New Roman" panose="02020603050405020304" pitchFamily="18" charset="0"/>
                    <a:cs typeface="Times New Roman" panose="02020603050405020304" pitchFamily="18" charset="0"/>
                  </a:rPr>
                  <a:t>The price of final manufacturing composite good:</a:t>
                </a:r>
              </a:p>
              <a:p>
                <a:pPr marL="57150" lvl="1" indent="0">
                  <a:spcAft>
                    <a:spcPts val="1200"/>
                  </a:spcAft>
                  <a:buNone/>
                </a:pPr>
                <a14:m>
                  <m:oMathPara xmlns:m="http://schemas.openxmlformats.org/officeDocument/2006/math">
                    <m:oMathParaPr>
                      <m:jc m:val="center"/>
                    </m:oMathParaPr>
                    <m:oMath xmlns:m="http://schemas.openxmlformats.org/officeDocument/2006/math">
                      <m:sSup>
                        <m:sSupPr>
                          <m:ctrlPr>
                            <a:rPr lang="en-US" altLang="zh-CN" sz="2400" b="0" i="1" dirty="0" smtClean="0">
                              <a:latin typeface="Cambria Math"/>
                              <a:cs typeface="Times New Roman" panose="02020603050405020304" pitchFamily="18" charset="0"/>
                            </a:rPr>
                          </m:ctrlPr>
                        </m:sSupPr>
                        <m:e>
                          <m:r>
                            <a:rPr lang="en-US" altLang="zh-CN" sz="2400" b="0" i="1" dirty="0" smtClean="0">
                              <a:latin typeface="Cambria Math"/>
                              <a:cs typeface="Times New Roman" panose="02020603050405020304" pitchFamily="18" charset="0"/>
                            </a:rPr>
                            <m:t>𝑃</m:t>
                          </m:r>
                        </m:e>
                        <m:sup>
                          <m:r>
                            <a:rPr lang="en-US" altLang="zh-CN" sz="2400" b="0" i="1" dirty="0" smtClean="0">
                              <a:latin typeface="Cambria Math"/>
                              <a:cs typeface="Times New Roman" panose="02020603050405020304" pitchFamily="18" charset="0"/>
                            </a:rPr>
                            <m:t>𝑛</m:t>
                          </m:r>
                        </m:sup>
                      </m:sSup>
                      <m:r>
                        <a:rPr lang="en-US" altLang="zh-CN" sz="2400" b="0" i="1" dirty="0" smtClean="0">
                          <a:latin typeface="Cambria Math"/>
                          <a:cs typeface="Times New Roman" panose="02020603050405020304" pitchFamily="18" charset="0"/>
                        </a:rPr>
                        <m:t>(</m:t>
                      </m:r>
                      <m:r>
                        <a:rPr lang="en-US" altLang="zh-CN" sz="2400" b="0" i="1" dirty="0" smtClean="0">
                          <a:latin typeface="Cambria Math"/>
                          <a:cs typeface="Times New Roman" panose="02020603050405020304" pitchFamily="18" charset="0"/>
                        </a:rPr>
                        <m:t>𝑚</m:t>
                      </m:r>
                      <m:r>
                        <a:rPr lang="en-US" altLang="zh-CN" sz="2400" b="0" i="1" dirty="0" smtClean="0">
                          <a:latin typeface="Cambria Math"/>
                          <a:cs typeface="Times New Roman" panose="02020603050405020304" pitchFamily="18" charset="0"/>
                        </a:rPr>
                        <m:t>)=</m:t>
                      </m:r>
                      <m:r>
                        <m:rPr>
                          <m:sty m:val="p"/>
                        </m:rPr>
                        <a:rPr lang="en-US" altLang="zh-CN" sz="2400" dirty="0">
                          <a:latin typeface="Cambria Math"/>
                          <a:cs typeface="Times New Roman" panose="02020603050405020304" pitchFamily="18" charset="0"/>
                        </a:rPr>
                        <m:t>exp</m:t>
                      </m:r>
                      <m:r>
                        <a:rPr lang="en-US" altLang="zh-CN" sz="2400" i="1" dirty="0">
                          <a:latin typeface="Cambria Math"/>
                          <a:cs typeface="Times New Roman" panose="02020603050405020304" pitchFamily="18" charset="0"/>
                        </a:rPr>
                        <m:t>⁡(</m:t>
                      </m:r>
                      <m:nary>
                        <m:naryPr>
                          <m:ctrlPr>
                            <a:rPr lang="en-US" altLang="zh-CN" sz="2400" i="1" dirty="0">
                              <a:latin typeface="Cambria Math"/>
                              <a:cs typeface="Times New Roman" panose="02020603050405020304" pitchFamily="18" charset="0"/>
                            </a:rPr>
                          </m:ctrlPr>
                        </m:naryPr>
                        <m:sub>
                          <m:r>
                            <a:rPr lang="en-US" altLang="zh-CN" sz="2400" i="1" dirty="0">
                              <a:latin typeface="Cambria Math"/>
                              <a:cs typeface="Times New Roman" panose="02020603050405020304" pitchFamily="18" charset="0"/>
                            </a:rPr>
                            <m:t>0</m:t>
                          </m:r>
                        </m:sub>
                        <m:sup>
                          <m:r>
                            <a:rPr lang="en-US" altLang="zh-CN" sz="2400" i="1" dirty="0">
                              <a:latin typeface="Cambria Math"/>
                              <a:cs typeface="Times New Roman" panose="02020603050405020304" pitchFamily="18" charset="0"/>
                            </a:rPr>
                            <m:t>1</m:t>
                          </m:r>
                        </m:sup>
                        <m:e>
                          <m:func>
                            <m:funcPr>
                              <m:ctrlPr>
                                <a:rPr lang="en-US" altLang="zh-CN" sz="2400" i="1" dirty="0">
                                  <a:latin typeface="Cambria Math"/>
                                  <a:cs typeface="Times New Roman" panose="02020603050405020304" pitchFamily="18" charset="0"/>
                                </a:rPr>
                              </m:ctrlPr>
                            </m:funcPr>
                            <m:fName>
                              <m:r>
                                <m:rPr>
                                  <m:sty m:val="p"/>
                                </m:rPr>
                                <a:rPr lang="en-US" altLang="zh-CN" sz="2400" dirty="0">
                                  <a:latin typeface="Cambria Math"/>
                                  <a:cs typeface="Times New Roman" panose="02020603050405020304" pitchFamily="18" charset="0"/>
                                </a:rPr>
                                <m:t>log</m:t>
                              </m:r>
                            </m:fName>
                            <m:e>
                              <m:d>
                                <m:dPr>
                                  <m:ctrlPr>
                                    <a:rPr lang="en-US" altLang="zh-CN" sz="2400" i="1" dirty="0">
                                      <a:latin typeface="Cambria Math"/>
                                      <a:cs typeface="Times New Roman" panose="02020603050405020304" pitchFamily="18" charset="0"/>
                                    </a:rPr>
                                  </m:ctrlPr>
                                </m:dPr>
                                <m:e>
                                  <m:sSubSup>
                                    <m:sSubSupPr>
                                      <m:ctrlPr>
                                        <a:rPr lang="en-US" altLang="zh-CN" sz="2400" i="1" dirty="0">
                                          <a:latin typeface="Cambria Math"/>
                                          <a:cs typeface="Times New Roman" panose="02020603050405020304" pitchFamily="18" charset="0"/>
                                        </a:rPr>
                                      </m:ctrlPr>
                                    </m:sSubSupPr>
                                    <m:e>
                                      <m:acc>
                                        <m:accPr>
                                          <m:chr m:val="̃"/>
                                          <m:ctrlPr>
                                            <a:rPr lang="en-US" altLang="zh-CN" sz="2400" i="1" dirty="0">
                                              <a:latin typeface="Cambria Math"/>
                                              <a:cs typeface="Times New Roman" panose="02020603050405020304" pitchFamily="18" charset="0"/>
                                            </a:rPr>
                                          </m:ctrlPr>
                                        </m:accPr>
                                        <m:e>
                                          <m:r>
                                            <a:rPr lang="en-US" altLang="zh-CN" sz="2400" b="0" i="1" dirty="0" smtClean="0">
                                              <a:latin typeface="Cambria Math"/>
                                              <a:cs typeface="Times New Roman" panose="02020603050405020304" pitchFamily="18" charset="0"/>
                                            </a:rPr>
                                            <m:t>𝑝</m:t>
                                          </m:r>
                                        </m:e>
                                      </m:acc>
                                    </m:e>
                                    <m:sub>
                                      <m:r>
                                        <a:rPr lang="en-US" altLang="zh-CN" sz="2400" b="0" i="1" dirty="0" smtClean="0">
                                          <a:latin typeface="Cambria Math"/>
                                          <a:cs typeface="Times New Roman" panose="02020603050405020304" pitchFamily="18" charset="0"/>
                                        </a:rPr>
                                        <m:t>𝐺</m:t>
                                      </m:r>
                                    </m:sub>
                                    <m:sup>
                                      <m:r>
                                        <a:rPr lang="en-US" altLang="zh-CN" sz="2400" i="1" dirty="0">
                                          <a:latin typeface="Cambria Math"/>
                                          <a:cs typeface="Times New Roman" panose="02020603050405020304" pitchFamily="18" charset="0"/>
                                        </a:rPr>
                                        <m:t>𝑛</m:t>
                                      </m:r>
                                    </m:sup>
                                  </m:sSubSup>
                                  <m:r>
                                    <a:rPr lang="en-US" altLang="zh-CN" sz="2400" i="1" dirty="0">
                                      <a:latin typeface="Cambria Math"/>
                                      <a:cs typeface="Times New Roman" panose="02020603050405020304" pitchFamily="18" charset="0"/>
                                    </a:rPr>
                                    <m:t> </m:t>
                                  </m:r>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e>
                              </m:d>
                            </m:e>
                          </m:func>
                          <m:r>
                            <a:rPr lang="en-US" altLang="zh-CN" sz="2400" i="1" dirty="0">
                              <a:latin typeface="Cambria Math"/>
                              <a:cs typeface="Times New Roman" panose="02020603050405020304" pitchFamily="18" charset="0"/>
                            </a:rPr>
                            <m:t>𝑑𝑢</m:t>
                          </m:r>
                          <m:r>
                            <a:rPr lang="en-US" altLang="zh-CN" sz="2400" i="1" dirty="0">
                              <a:latin typeface="Cambria Math"/>
                              <a:cs typeface="Times New Roman" panose="02020603050405020304" pitchFamily="18" charset="0"/>
                            </a:rPr>
                            <m:t>)</m:t>
                          </m:r>
                        </m:e>
                      </m:nary>
                      <m:r>
                        <a:rPr lang="en-US" altLang="zh-CN" sz="2400" i="1" dirty="0">
                          <a:latin typeface="Cambria Math"/>
                          <a:cs typeface="Times New Roman" panose="02020603050405020304" pitchFamily="18" charset="0"/>
                        </a:rPr>
                        <m:t>=</m:t>
                      </m:r>
                      <m:sSup>
                        <m:sSupPr>
                          <m:ctrlPr>
                            <a:rPr lang="en-US" altLang="zh-CN" sz="2400" i="1" dirty="0">
                              <a:latin typeface="Cambria Math"/>
                              <a:cs typeface="Times New Roman" panose="02020603050405020304" pitchFamily="18" charset="0"/>
                            </a:rPr>
                          </m:ctrlPr>
                        </m:sSupPr>
                        <m:e>
                          <m:d>
                            <m:dPr>
                              <m:ctrlPr>
                                <a:rPr lang="en-US" altLang="zh-CN" sz="2400" i="1" dirty="0">
                                  <a:latin typeface="Cambria Math"/>
                                  <a:cs typeface="Times New Roman" panose="02020603050405020304" pitchFamily="18" charset="0"/>
                                </a:rPr>
                              </m:ctrlPr>
                            </m:dPr>
                            <m:e>
                              <m:sSubSup>
                                <m:sSubSupPr>
                                  <m:ctrlPr>
                                    <a:rPr lang="en-US" altLang="zh-CN" sz="2400" i="1" dirty="0">
                                      <a:latin typeface="Cambria Math"/>
                                      <a:cs typeface="Times New Roman" panose="02020603050405020304" pitchFamily="18" charset="0"/>
                                    </a:rPr>
                                  </m:ctrlPr>
                                </m:sSubSupPr>
                                <m:e>
                                  <m:r>
                                    <m:rPr>
                                      <m:sty m:val="p"/>
                                    </m:rPr>
                                    <a:rPr lang="en-US" altLang="zh-CN" sz="2400" dirty="0">
                                      <a:latin typeface="Cambria Math"/>
                                      <a:cs typeface="Times New Roman" panose="02020603050405020304" pitchFamily="18" charset="0"/>
                                    </a:rPr>
                                    <m:t>Φ</m:t>
                                  </m:r>
                                </m:e>
                                <m:sub>
                                  <m:r>
                                    <a:rPr lang="en-US" altLang="zh-CN" sz="2400" b="0" i="1" dirty="0" smtClean="0">
                                      <a:latin typeface="Cambria Math"/>
                                      <a:cs typeface="Times New Roman" panose="02020603050405020304" pitchFamily="18" charset="0"/>
                                    </a:rPr>
                                    <m:t>𝐺</m:t>
                                  </m:r>
                                </m:sub>
                                <m:sup>
                                  <m:r>
                                    <a:rPr lang="en-US" altLang="zh-CN" sz="2400" i="1" dirty="0">
                                      <a:latin typeface="Cambria Math"/>
                                      <a:cs typeface="Times New Roman" panose="02020603050405020304" pitchFamily="18" charset="0"/>
                                    </a:rPr>
                                    <m:t>𝑛</m:t>
                                  </m:r>
                                </m:sup>
                              </m:sSubSup>
                            </m:e>
                          </m:d>
                        </m:e>
                        <m:sup>
                          <m:r>
                            <a:rPr lang="en-US" altLang="zh-CN" sz="2400" i="1" dirty="0">
                              <a:latin typeface="Cambria Math"/>
                              <a:cs typeface="Times New Roman" panose="02020603050405020304" pitchFamily="18" charset="0"/>
                            </a:rPr>
                            <m:t>−1/</m:t>
                          </m:r>
                          <m:r>
                            <a:rPr lang="en-US" altLang="zh-CN" sz="2400" i="1" dirty="0">
                              <a:latin typeface="Cambria Math"/>
                              <a:cs typeface="Times New Roman" panose="02020603050405020304" pitchFamily="18" charset="0"/>
                            </a:rPr>
                            <m:t>𝜅</m:t>
                          </m:r>
                        </m:sup>
                      </m:sSup>
                    </m:oMath>
                  </m:oMathPara>
                </a14:m>
                <a:endParaRPr lang="en-US" altLang="zh-CN" sz="2400" dirty="0">
                  <a:latin typeface="Times New Roman" panose="02020603050405020304" pitchFamily="18" charset="0"/>
                  <a:cs typeface="Times New Roman" panose="02020603050405020304" pitchFamily="18" charset="0"/>
                </a:endParaRPr>
              </a:p>
              <a:p>
                <a:pPr indent="-285750">
                  <a:spcAft>
                    <a:spcPts val="1200"/>
                  </a:spcAft>
                </a:pPr>
                <a:endParaRPr lang="en-US" altLang="zh-CN" sz="1800" dirty="0">
                  <a:latin typeface="Times New Roman" panose="02020603050405020304" pitchFamily="18" charset="0"/>
                  <a:cs typeface="Times New Roman" panose="02020603050405020304" pitchFamily="18" charset="0"/>
                </a:endParaRPr>
              </a:p>
              <a:p>
                <a:pPr indent="-285750">
                  <a:spcAft>
                    <a:spcPts val="1200"/>
                  </a:spcAft>
                </a:pPr>
                <a:endParaRPr lang="en-US" altLang="zh-CN" sz="1800" dirty="0">
                  <a:latin typeface="Times New Roman" panose="02020603050405020304" pitchFamily="18" charset="0"/>
                  <a:cs typeface="Times New Roman" panose="02020603050405020304" pitchFamily="18" charset="0"/>
                </a:endParaRPr>
              </a:p>
              <a:p>
                <a:pPr marL="457200" lvl="1" indent="0">
                  <a:spcAft>
                    <a:spcPts val="1200"/>
                  </a:spcAft>
                  <a:buNone/>
                </a:pPr>
                <a:endParaRPr lang="en-US" altLang="zh-CN" sz="1400" dirty="0">
                  <a:latin typeface="Times New Roman" panose="02020603050405020304" pitchFamily="18" charset="0"/>
                  <a:cs typeface="Times New Roman" panose="02020603050405020304" pitchFamily="18" charset="0"/>
                </a:endParaRP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908720"/>
                <a:ext cx="8579296" cy="6028779"/>
              </a:xfrm>
              <a:blipFill rotWithShape="1">
                <a:blip r:embed="rId2"/>
                <a:stretch>
                  <a:fillRect l="-853" t="-7280"/>
                </a:stretch>
              </a:blipFill>
            </p:spPr>
            <p:txBody>
              <a:bodyPr/>
              <a:lstStyle/>
              <a:p>
                <a:r>
                  <a:rPr lang="zh-CN" altLang="en-US">
                    <a:noFill/>
                  </a:rPr>
                  <a:t> </a:t>
                </a:r>
              </a:p>
            </p:txBody>
          </p:sp>
        </mc:Fallback>
      </mc:AlternateContent>
      <p:sp>
        <p:nvSpPr>
          <p:cNvPr id="3" name="Slide Number Placeholder 2"/>
          <p:cNvSpPr>
            <a:spLocks noGrp="1"/>
          </p:cNvSpPr>
          <p:nvPr>
            <p:ph type="sldNum" sz="quarter" idx="12"/>
          </p:nvPr>
        </p:nvSpPr>
        <p:spPr/>
        <p:txBody>
          <a:bodyPr/>
          <a:lstStyle/>
          <a:p>
            <a:fld id="{0C913308-F349-4B6D-A68A-DD1791B4A57B}" type="slidenum">
              <a:rPr lang="zh-CN" altLang="en-US" smtClean="0"/>
              <a:pPr/>
              <a:t>32</a:t>
            </a:fld>
            <a:endParaRPr lang="zh-CN" altLang="en-US"/>
          </a:p>
        </p:txBody>
      </p:sp>
    </p:spTree>
    <p:extLst>
      <p:ext uri="{BB962C8B-B14F-4D97-AF65-F5344CB8AC3E}">
        <p14:creationId xmlns:p14="http://schemas.microsoft.com/office/powerpoint/2010/main" val="37936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256"/>
            <a:ext cx="8229600" cy="1143000"/>
          </a:xfrm>
        </p:spPr>
        <p:txBody>
          <a:bodyPr>
            <a:normAutofit/>
          </a:bodyPr>
          <a:lstStyle/>
          <a:p>
            <a:pPr algn="l"/>
            <a:r>
              <a:rPr lang="en-US" altLang="zh-CN" sz="2800" dirty="0">
                <a:solidFill>
                  <a:srgbClr val="0070C0"/>
                </a:solidFill>
                <a:latin typeface="Times New Roman" panose="02020603050405020304" pitchFamily="18" charset="0"/>
                <a:cs typeface="Times New Roman" panose="02020603050405020304" pitchFamily="18" charset="0"/>
              </a:rPr>
              <a:t>General equilibrium: </a:t>
            </a:r>
            <a:br>
              <a:rPr lang="en-US" altLang="zh-CN" sz="2800" dirty="0">
                <a:solidFill>
                  <a:srgbClr val="0070C0"/>
                </a:solidFill>
                <a:latin typeface="Times New Roman" panose="02020603050405020304" pitchFamily="18" charset="0"/>
                <a:cs typeface="Times New Roman" panose="02020603050405020304" pitchFamily="18" charset="0"/>
              </a:rPr>
            </a:br>
            <a:r>
              <a:rPr lang="en-US" altLang="zh-CN" sz="2800" dirty="0">
                <a:solidFill>
                  <a:srgbClr val="0070C0"/>
                </a:solidFill>
                <a:latin typeface="Times New Roman" panose="02020603050405020304" pitchFamily="18" charset="0"/>
                <a:cs typeface="Times New Roman" panose="02020603050405020304" pitchFamily="18" charset="0"/>
              </a:rPr>
              <a:t>price assignment in the service sector</a:t>
            </a:r>
            <a:endParaRPr lang="zh-CN" altLang="en-US" sz="28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内容占位符 2"/>
              <p:cNvSpPr>
                <a:spLocks noGrp="1"/>
              </p:cNvSpPr>
              <p:nvPr>
                <p:ph idx="1"/>
              </p:nvPr>
            </p:nvSpPr>
            <p:spPr>
              <a:xfrm>
                <a:off x="457200" y="1412776"/>
                <a:ext cx="8229600" cy="5256584"/>
              </a:xfrm>
            </p:spPr>
            <p:txBody>
              <a:bodyPr>
                <a:normAutofit/>
              </a:bodyPr>
              <a:lstStyle/>
              <a:p>
                <a:pPr>
                  <a:spcAft>
                    <a:spcPts val="1200"/>
                  </a:spcAft>
                </a:pPr>
                <a:r>
                  <a:rPr lang="en-US" altLang="zh-CN" sz="2400" dirty="0">
                    <a:latin typeface="Times New Roman" panose="02020603050405020304" pitchFamily="18" charset="0"/>
                    <a:cs typeface="Times New Roman" panose="02020603050405020304" pitchFamily="18" charset="0"/>
                  </a:rPr>
                  <a:t>Since the output is non-tradable, the price of good </a:t>
                </a:r>
                <a14:m>
                  <m:oMath xmlns:m="http://schemas.openxmlformats.org/officeDocument/2006/math">
                    <m:r>
                      <a:rPr lang="en-US" altLang="zh-CN" sz="2400" b="0" i="1" smtClean="0">
                        <a:latin typeface="Cambria Math"/>
                        <a:cs typeface="Times New Roman" panose="02020603050405020304" pitchFamily="18" charset="0"/>
                      </a:rPr>
                      <m:t>𝑢</m:t>
                    </m:r>
                  </m:oMath>
                </a14:m>
                <a:r>
                  <a:rPr lang="en-US" altLang="zh-CN" sz="2400" dirty="0">
                    <a:latin typeface="Times New Roman" panose="02020603050405020304" pitchFamily="18" charset="0"/>
                    <a:cs typeface="Times New Roman" panose="02020603050405020304" pitchFamily="18" charset="0"/>
                  </a:rPr>
                  <a:t> is:</a:t>
                </a:r>
              </a:p>
              <a:p>
                <a:pPr marL="0" indent="0">
                  <a:spcAft>
                    <a:spcPts val="2400"/>
                  </a:spcAft>
                  <a:buNone/>
                </a:pPr>
                <a14:m>
                  <m:oMathPara xmlns:m="http://schemas.openxmlformats.org/officeDocument/2006/math">
                    <m:oMathParaPr>
                      <m:jc m:val="center"/>
                    </m:oMathParaPr>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𝑝</m:t>
                          </m:r>
                        </m:e>
                        <m:sub>
                          <m:r>
                            <a:rPr lang="en-US" altLang="zh-CN" sz="2400" b="0" i="1" smtClean="0">
                              <a:latin typeface="Cambria Math"/>
                              <a:cs typeface="Times New Roman" panose="02020603050405020304" pitchFamily="18" charset="0"/>
                            </a:rPr>
                            <m:t>𝑠</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r>
                        <a:rPr lang="en-US" altLang="zh-CN" sz="2400" b="0" i="1" smtClean="0">
                          <a:latin typeface="Cambria Math"/>
                          <a:cs typeface="Times New Roman" panose="02020603050405020304" pitchFamily="18" charset="0"/>
                        </a:rPr>
                        <m:t>=</m:t>
                      </m:r>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𝑤</m:t>
                          </m:r>
                        </m:e>
                        <m:sup>
                          <m:r>
                            <a:rPr lang="en-US" altLang="zh-CN" sz="2400" b="0" i="1" smtClean="0">
                              <a:latin typeface="Cambria Math"/>
                              <a:cs typeface="Times New Roman" panose="02020603050405020304" pitchFamily="18" charset="0"/>
                            </a:rPr>
                            <m:t>𝑛</m:t>
                          </m:r>
                        </m:sup>
                      </m:sSup>
                      <m:r>
                        <a:rPr lang="en-US" altLang="zh-CN" sz="2400" b="0" i="1" smtClean="0">
                          <a:latin typeface="Cambria Math"/>
                          <a:cs typeface="Times New Roman" panose="02020603050405020304" pitchFamily="18" charset="0"/>
                        </a:rPr>
                        <m:t>/</m:t>
                      </m:r>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𝑍</m:t>
                          </m:r>
                        </m:e>
                        <m:sub>
                          <m:r>
                            <a:rPr lang="en-US" altLang="zh-CN" sz="2400" b="0" i="1" smtClean="0">
                              <a:latin typeface="Cambria Math"/>
                              <a:cs typeface="Times New Roman" panose="02020603050405020304" pitchFamily="18" charset="0"/>
                            </a:rPr>
                            <m:t>𝑠</m:t>
                          </m:r>
                        </m:sub>
                        <m:sup>
                          <m:r>
                            <a:rPr lang="en-US" altLang="zh-CN" sz="2400" b="0" i="1" smtClean="0">
                              <a:latin typeface="Cambria Math"/>
                              <a:cs typeface="Times New Roman" panose="02020603050405020304" pitchFamily="18" charset="0"/>
                            </a:rPr>
                            <m:t>𝑛</m:t>
                          </m:r>
                        </m:sup>
                      </m:sSubSup>
                      <m:d>
                        <m:dPr>
                          <m:ctrlPr>
                            <a:rPr lang="en-US" altLang="zh-CN" sz="2400" b="0" i="1" smtClean="0">
                              <a:latin typeface="Cambria Math"/>
                              <a:cs typeface="Times New Roman" panose="02020603050405020304" pitchFamily="18" charset="0"/>
                            </a:rPr>
                          </m:ctrlPr>
                        </m:dPr>
                        <m:e>
                          <m:r>
                            <a:rPr lang="en-US" altLang="zh-CN" sz="2400" b="0" i="1" smtClean="0">
                              <a:latin typeface="Cambria Math"/>
                              <a:cs typeface="Times New Roman" panose="02020603050405020304" pitchFamily="18" charset="0"/>
                            </a:rPr>
                            <m:t>𝑢</m:t>
                          </m:r>
                        </m:e>
                      </m:d>
                    </m:oMath>
                  </m:oMathPara>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By CES aggregation, the price of service composite in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is</a:t>
                </a:r>
              </a:p>
              <a:p>
                <a:pPr marL="57150" lvl="1" indent="0">
                  <a:spcAft>
                    <a:spcPts val="1200"/>
                  </a:spcAft>
                  <a:buNone/>
                </a:pPr>
                <a14:m>
                  <m:oMathPara xmlns:m="http://schemas.openxmlformats.org/officeDocument/2006/math">
                    <m:oMathParaPr>
                      <m:jc m:val="center"/>
                    </m:oMathParaPr>
                    <m:oMath xmlns:m="http://schemas.openxmlformats.org/officeDocument/2006/math">
                      <m:sSup>
                        <m:sSupPr>
                          <m:ctrlPr>
                            <a:rPr lang="en-US" altLang="zh-CN" sz="2400" i="1" dirty="0">
                              <a:latin typeface="Cambria Math"/>
                              <a:cs typeface="Times New Roman" panose="02020603050405020304" pitchFamily="18" charset="0"/>
                            </a:rPr>
                          </m:ctrlPr>
                        </m:sSupPr>
                        <m:e>
                          <m:r>
                            <a:rPr lang="en-US" altLang="zh-CN" sz="2400" i="1" dirty="0">
                              <a:latin typeface="Cambria Math"/>
                              <a:cs typeface="Times New Roman" panose="02020603050405020304" pitchFamily="18" charset="0"/>
                            </a:rPr>
                            <m:t>𝑃</m:t>
                          </m:r>
                        </m:e>
                        <m:sup>
                          <m:r>
                            <a:rPr lang="en-US" altLang="zh-CN" sz="2400" i="1" dirty="0">
                              <a:latin typeface="Cambria Math"/>
                              <a:cs typeface="Times New Roman" panose="02020603050405020304" pitchFamily="18" charset="0"/>
                            </a:rPr>
                            <m:t>𝑛</m:t>
                          </m:r>
                        </m:sup>
                      </m:sSup>
                      <m:r>
                        <a:rPr lang="en-US" altLang="zh-CN" sz="2400" i="1" dirty="0">
                          <a:latin typeface="Cambria Math"/>
                          <a:cs typeface="Times New Roman" panose="02020603050405020304" pitchFamily="18" charset="0"/>
                        </a:rPr>
                        <m:t>(</m:t>
                      </m:r>
                      <m:r>
                        <a:rPr lang="en-US" altLang="zh-CN" sz="2400" b="0" i="1" dirty="0" smtClean="0">
                          <a:latin typeface="Cambria Math"/>
                          <a:cs typeface="Times New Roman" panose="02020603050405020304" pitchFamily="18" charset="0"/>
                        </a:rPr>
                        <m:t>𝑠</m:t>
                      </m:r>
                      <m:r>
                        <a:rPr lang="en-US" altLang="zh-CN" sz="2400" i="1" dirty="0">
                          <a:latin typeface="Cambria Math"/>
                          <a:cs typeface="Times New Roman" panose="02020603050405020304" pitchFamily="18" charset="0"/>
                        </a:rPr>
                        <m:t>)=</m:t>
                      </m:r>
                      <m:r>
                        <m:rPr>
                          <m:sty m:val="p"/>
                        </m:rPr>
                        <a:rPr lang="en-US" altLang="zh-CN" sz="2400" dirty="0">
                          <a:latin typeface="Cambria Math"/>
                          <a:cs typeface="Times New Roman" panose="02020603050405020304" pitchFamily="18" charset="0"/>
                        </a:rPr>
                        <m:t>exp</m:t>
                      </m:r>
                      <m:r>
                        <a:rPr lang="en-US" altLang="zh-CN" sz="2400" i="1" dirty="0">
                          <a:latin typeface="Cambria Math"/>
                          <a:cs typeface="Times New Roman" panose="02020603050405020304" pitchFamily="18" charset="0"/>
                        </a:rPr>
                        <m:t>⁡(</m:t>
                      </m:r>
                      <m:nary>
                        <m:naryPr>
                          <m:ctrlPr>
                            <a:rPr lang="en-US" altLang="zh-CN" sz="2400" i="1" dirty="0">
                              <a:latin typeface="Cambria Math"/>
                              <a:cs typeface="Times New Roman" panose="02020603050405020304" pitchFamily="18" charset="0"/>
                            </a:rPr>
                          </m:ctrlPr>
                        </m:naryPr>
                        <m:sub>
                          <m:r>
                            <a:rPr lang="en-US" altLang="zh-CN" sz="2400" i="1" dirty="0">
                              <a:latin typeface="Cambria Math"/>
                              <a:cs typeface="Times New Roman" panose="02020603050405020304" pitchFamily="18" charset="0"/>
                            </a:rPr>
                            <m:t>0</m:t>
                          </m:r>
                        </m:sub>
                        <m:sup>
                          <m:r>
                            <a:rPr lang="en-US" altLang="zh-CN" sz="2400" i="1" dirty="0">
                              <a:latin typeface="Cambria Math"/>
                              <a:cs typeface="Times New Roman" panose="02020603050405020304" pitchFamily="18" charset="0"/>
                            </a:rPr>
                            <m:t>1</m:t>
                          </m:r>
                        </m:sup>
                        <m:e>
                          <m:func>
                            <m:funcPr>
                              <m:ctrlPr>
                                <a:rPr lang="en-US" altLang="zh-CN" sz="2400" i="1" dirty="0">
                                  <a:latin typeface="Cambria Math"/>
                                  <a:cs typeface="Times New Roman" panose="02020603050405020304" pitchFamily="18" charset="0"/>
                                </a:rPr>
                              </m:ctrlPr>
                            </m:funcPr>
                            <m:fName>
                              <m:r>
                                <m:rPr>
                                  <m:sty m:val="p"/>
                                </m:rPr>
                                <a:rPr lang="en-US" altLang="zh-CN" sz="2400" dirty="0">
                                  <a:latin typeface="Cambria Math"/>
                                  <a:cs typeface="Times New Roman" panose="02020603050405020304" pitchFamily="18" charset="0"/>
                                </a:rPr>
                                <m:t>log</m:t>
                              </m:r>
                            </m:fName>
                            <m:e>
                              <m:d>
                                <m:dPr>
                                  <m:ctrlPr>
                                    <a:rPr lang="en-US" altLang="zh-CN" sz="2400" i="1" dirty="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𝑝</m:t>
                                      </m:r>
                                    </m:e>
                                    <m:sub>
                                      <m:r>
                                        <a:rPr lang="en-US" altLang="zh-CN" sz="2400" b="0" i="1" dirty="0" smtClean="0">
                                          <a:latin typeface="Cambria Math"/>
                                          <a:cs typeface="Times New Roman" panose="02020603050405020304" pitchFamily="18" charset="0"/>
                                        </a:rPr>
                                        <m:t>𝑠</m:t>
                                      </m:r>
                                    </m:sub>
                                    <m:sup>
                                      <m:r>
                                        <a:rPr lang="en-US" altLang="zh-CN" sz="2400" b="0" i="1" dirty="0" smtClean="0">
                                          <a:latin typeface="Cambria Math"/>
                                          <a:cs typeface="Times New Roman" panose="02020603050405020304" pitchFamily="18" charset="0"/>
                                        </a:rPr>
                                        <m:t>𝑛</m:t>
                                      </m:r>
                                    </m:sup>
                                  </m:sSubSup>
                                  <m:r>
                                    <a:rPr lang="en-US" altLang="zh-CN" sz="2400" i="1" dirty="0">
                                      <a:latin typeface="Cambria Math"/>
                                      <a:cs typeface="Times New Roman" panose="02020603050405020304" pitchFamily="18" charset="0"/>
                                    </a:rPr>
                                    <m:t> </m:t>
                                  </m:r>
                                  <m:d>
                                    <m:dPr>
                                      <m:ctrlPr>
                                        <a:rPr lang="en-US" altLang="zh-CN" sz="2400" i="1" dirty="0">
                                          <a:latin typeface="Cambria Math"/>
                                          <a:cs typeface="Times New Roman" panose="02020603050405020304" pitchFamily="18" charset="0"/>
                                        </a:rPr>
                                      </m:ctrlPr>
                                    </m:dPr>
                                    <m:e>
                                      <m:r>
                                        <a:rPr lang="en-US" altLang="zh-CN" sz="2400" i="1" dirty="0">
                                          <a:latin typeface="Cambria Math"/>
                                          <a:cs typeface="Times New Roman" panose="02020603050405020304" pitchFamily="18" charset="0"/>
                                        </a:rPr>
                                        <m:t>𝑢</m:t>
                                      </m:r>
                                    </m:e>
                                  </m:d>
                                </m:e>
                              </m:d>
                            </m:e>
                          </m:func>
                          <m:r>
                            <a:rPr lang="en-US" altLang="zh-CN" sz="2400" i="1" dirty="0">
                              <a:latin typeface="Cambria Math"/>
                              <a:cs typeface="Times New Roman" panose="02020603050405020304" pitchFamily="18" charset="0"/>
                            </a:rPr>
                            <m:t>𝑑𝑢</m:t>
                          </m:r>
                          <m:r>
                            <a:rPr lang="en-US" altLang="zh-CN" sz="2400" i="1" dirty="0">
                              <a:latin typeface="Cambria Math"/>
                              <a:cs typeface="Times New Roman" panose="02020603050405020304" pitchFamily="18" charset="0"/>
                            </a:rPr>
                            <m:t>)</m:t>
                          </m:r>
                        </m:e>
                      </m:nary>
                      <m:r>
                        <a:rPr lang="en-US" altLang="zh-CN" sz="2400" i="1" dirty="0">
                          <a:latin typeface="Cambria Math"/>
                          <a:cs typeface="Times New Roman" panose="02020603050405020304" pitchFamily="18" charset="0"/>
                        </a:rPr>
                        <m:t>=</m:t>
                      </m:r>
                      <m:func>
                        <m:funcPr>
                          <m:ctrlPr>
                            <a:rPr lang="en-US" altLang="zh-CN" sz="2400" b="0" i="1" dirty="0" smtClean="0">
                              <a:latin typeface="Cambria Math"/>
                              <a:cs typeface="Times New Roman" panose="02020603050405020304" pitchFamily="18" charset="0"/>
                            </a:rPr>
                          </m:ctrlPr>
                        </m:funcPr>
                        <m:fName>
                          <m:r>
                            <m:rPr>
                              <m:sty m:val="p"/>
                            </m:rPr>
                            <a:rPr lang="en-US" altLang="zh-CN" sz="2400" b="0" i="0" dirty="0" smtClean="0">
                              <a:latin typeface="Cambria Math"/>
                              <a:cs typeface="Times New Roman" panose="02020603050405020304" pitchFamily="18" charset="0"/>
                            </a:rPr>
                            <m:t>exp</m:t>
                          </m:r>
                        </m:fName>
                        <m:e>
                          <m:r>
                            <a:rPr lang="en-US" altLang="zh-CN" sz="2400" b="0" i="1" dirty="0" smtClean="0">
                              <a:latin typeface="Cambria Math"/>
                              <a:cs typeface="Times New Roman" panose="02020603050405020304" pitchFamily="18" charset="0"/>
                            </a:rPr>
                            <m:t>(−</m:t>
                          </m:r>
                          <m:f>
                            <m:fPr>
                              <m:ctrlPr>
                                <a:rPr lang="en-US" altLang="zh-CN" sz="2400" b="0" i="1" dirty="0" smtClean="0">
                                  <a:latin typeface="Cambria Math"/>
                                  <a:cs typeface="Times New Roman" panose="02020603050405020304" pitchFamily="18" charset="0"/>
                                </a:rPr>
                              </m:ctrlPr>
                            </m:fPr>
                            <m:num>
                              <m:r>
                                <a:rPr lang="en-US" altLang="zh-CN" sz="2400" b="0" i="1" dirty="0" smtClean="0">
                                  <a:latin typeface="Cambria Math"/>
                                  <a:cs typeface="Times New Roman" panose="02020603050405020304" pitchFamily="18" charset="0"/>
                                </a:rPr>
                                <m:t>𝛾</m:t>
                              </m:r>
                            </m:num>
                            <m:den>
                              <m:r>
                                <a:rPr lang="en-US" altLang="zh-CN" sz="2400" b="0" i="1" dirty="0" smtClean="0">
                                  <a:latin typeface="Cambria Math"/>
                                  <a:cs typeface="Times New Roman" panose="02020603050405020304" pitchFamily="18" charset="0"/>
                                </a:rPr>
                                <m:t>𝜅</m:t>
                              </m:r>
                            </m:den>
                          </m:f>
                          <m:r>
                            <a:rPr lang="en-US" altLang="zh-CN" sz="2400" b="0" i="1" dirty="0" smtClean="0">
                              <a:latin typeface="Cambria Math"/>
                              <a:cs typeface="Times New Roman" panose="02020603050405020304" pitchFamily="18" charset="0"/>
                            </a:rPr>
                            <m:t>)</m:t>
                          </m:r>
                        </m:e>
                      </m:func>
                      <m:sSup>
                        <m:sSupPr>
                          <m:ctrlPr>
                            <a:rPr lang="en-US" altLang="zh-CN" sz="2400" i="1" dirty="0">
                              <a:latin typeface="Cambria Math"/>
                              <a:cs typeface="Times New Roman" panose="02020603050405020304" pitchFamily="18" charset="0"/>
                            </a:rPr>
                          </m:ctrlPr>
                        </m:sSupPr>
                        <m:e>
                          <m:d>
                            <m:dPr>
                              <m:ctrlPr>
                                <a:rPr lang="en-US" altLang="zh-CN" sz="2400" i="1" dirty="0">
                                  <a:latin typeface="Cambria Math"/>
                                  <a:cs typeface="Times New Roman" panose="02020603050405020304" pitchFamily="18" charset="0"/>
                                </a:rPr>
                              </m:ctrlPr>
                            </m:dPr>
                            <m:e>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𝑇</m:t>
                                  </m:r>
                                </m:e>
                                <m:sub>
                                  <m:r>
                                    <a:rPr lang="en-US" altLang="zh-CN" sz="2400" b="0" i="1" dirty="0" smtClean="0">
                                      <a:latin typeface="Cambria Math"/>
                                      <a:cs typeface="Times New Roman" panose="02020603050405020304" pitchFamily="18" charset="0"/>
                                    </a:rPr>
                                    <m:t>𝑠</m:t>
                                  </m:r>
                                </m:sub>
                                <m:sup>
                                  <m:r>
                                    <a:rPr lang="en-US" altLang="zh-CN" sz="2400" b="0" i="1" dirty="0" smtClean="0">
                                      <a:latin typeface="Cambria Math"/>
                                      <a:cs typeface="Times New Roman" panose="02020603050405020304" pitchFamily="18" charset="0"/>
                                    </a:rPr>
                                    <m:t>𝑛</m:t>
                                  </m:r>
                                </m:sup>
                              </m:sSubSup>
                            </m:e>
                          </m:d>
                        </m:e>
                        <m:sup>
                          <m:r>
                            <a:rPr lang="en-US" altLang="zh-CN" sz="2400" i="1" dirty="0">
                              <a:latin typeface="Cambria Math"/>
                              <a:cs typeface="Times New Roman" panose="02020603050405020304" pitchFamily="18" charset="0"/>
                            </a:rPr>
                            <m:t>−</m:t>
                          </m:r>
                          <m:f>
                            <m:fPr>
                              <m:ctrlPr>
                                <a:rPr lang="en-US" altLang="zh-CN" sz="2400" i="1" dirty="0">
                                  <a:latin typeface="Cambria Math"/>
                                  <a:cs typeface="Times New Roman" panose="02020603050405020304" pitchFamily="18" charset="0"/>
                                </a:rPr>
                              </m:ctrlPr>
                            </m:fPr>
                            <m:num>
                              <m:r>
                                <a:rPr lang="en-US" altLang="zh-CN" sz="2400" i="1" dirty="0">
                                  <a:latin typeface="Cambria Math"/>
                                  <a:cs typeface="Times New Roman" panose="02020603050405020304" pitchFamily="18" charset="0"/>
                                </a:rPr>
                                <m:t>1</m:t>
                              </m:r>
                            </m:num>
                            <m:den>
                              <m:r>
                                <a:rPr lang="en-US" altLang="zh-CN" sz="2400" i="1" dirty="0">
                                  <a:latin typeface="Cambria Math"/>
                                  <a:cs typeface="Times New Roman" panose="02020603050405020304" pitchFamily="18" charset="0"/>
                                </a:rPr>
                                <m:t>𝜅</m:t>
                              </m:r>
                            </m:den>
                          </m:f>
                        </m:sup>
                      </m:sSup>
                      <m:sSup>
                        <m:sSupPr>
                          <m:ctrlPr>
                            <a:rPr lang="en-US" altLang="zh-CN" sz="2400" b="0" i="1" dirty="0" smtClean="0">
                              <a:latin typeface="Cambria Math"/>
                              <a:cs typeface="Times New Roman" panose="02020603050405020304" pitchFamily="18" charset="0"/>
                            </a:rPr>
                          </m:ctrlPr>
                        </m:sSupPr>
                        <m:e>
                          <m:r>
                            <a:rPr lang="en-US" altLang="zh-CN" sz="2400" b="0" i="1" dirty="0" smtClean="0">
                              <a:latin typeface="Cambria Math"/>
                              <a:cs typeface="Times New Roman" panose="02020603050405020304" pitchFamily="18" charset="0"/>
                            </a:rPr>
                            <m:t>𝑤</m:t>
                          </m:r>
                        </m:e>
                        <m:sup>
                          <m:r>
                            <a:rPr lang="en-US" altLang="zh-CN" sz="2400" b="0" i="1" dirty="0" smtClean="0">
                              <a:latin typeface="Cambria Math"/>
                              <a:cs typeface="Times New Roman" panose="02020603050405020304" pitchFamily="18" charset="0"/>
                            </a:rPr>
                            <m:t>𝑛</m:t>
                          </m:r>
                        </m:sup>
                      </m:sSup>
                    </m:oMath>
                  </m:oMathPara>
                </a14:m>
                <a:endParaRPr lang="en-US" altLang="zh-CN" sz="2400" dirty="0">
                  <a:latin typeface="Times New Roman" panose="02020603050405020304" pitchFamily="18" charset="0"/>
                  <a:cs typeface="Times New Roman" panose="02020603050405020304" pitchFamily="18" charset="0"/>
                </a:endParaRPr>
              </a:p>
              <a:p>
                <a:pPr marL="57150" lvl="1" indent="0">
                  <a:spcAft>
                    <a:spcPts val="1200"/>
                  </a:spcAft>
                  <a:buNone/>
                </a:pPr>
                <a:r>
                  <a:rPr lang="en-US" altLang="zh-CN" sz="2400" dirty="0">
                    <a:latin typeface="Times New Roman" panose="02020603050405020304" pitchFamily="18" charset="0"/>
                    <a:cs typeface="Times New Roman" panose="02020603050405020304" pitchFamily="18" charset="0"/>
                  </a:rPr>
                  <a:t>where </a:t>
                </a:r>
                <a14:m>
                  <m:oMath xmlns:m="http://schemas.openxmlformats.org/officeDocument/2006/math">
                    <m:r>
                      <a:rPr lang="en-US" altLang="zh-CN" sz="2400" b="0" i="1" smtClean="0">
                        <a:latin typeface="Cambria Math"/>
                        <a:cs typeface="Times New Roman" panose="02020603050405020304" pitchFamily="18" charset="0"/>
                      </a:rPr>
                      <m:t>𝛾</m:t>
                    </m:r>
                  </m:oMath>
                </a14:m>
                <a:r>
                  <a:rPr lang="en-US" altLang="zh-CN" sz="2400" dirty="0">
                    <a:latin typeface="Times New Roman" panose="02020603050405020304" pitchFamily="18" charset="0"/>
                    <a:cs typeface="Times New Roman" panose="02020603050405020304" pitchFamily="18" charset="0"/>
                  </a:rPr>
                  <a:t> is Euler’s constant.</a:t>
                </a:r>
              </a:p>
            </p:txBody>
          </p:sp>
        </mc:Choice>
        <mc:Fallback>
          <p:sp>
            <p:nvSpPr>
              <p:cNvPr id="5" name="内容占位符 2"/>
              <p:cNvSpPr>
                <a:spLocks noGrp="1" noRot="1" noChangeAspect="1" noMove="1" noResize="1" noEditPoints="1" noAdjustHandles="1" noChangeArrowheads="1" noChangeShapeType="1" noTextEdit="1"/>
              </p:cNvSpPr>
              <p:nvPr>
                <p:ph idx="1"/>
              </p:nvPr>
            </p:nvSpPr>
            <p:spPr>
              <a:xfrm>
                <a:off x="457200" y="1412776"/>
                <a:ext cx="8229600" cy="5256584"/>
              </a:xfrm>
              <a:blipFill rotWithShape="1">
                <a:blip r:embed="rId2"/>
                <a:stretch>
                  <a:fillRect l="-963" t="-928" r="-11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C913308-F349-4B6D-A68A-DD1791B4A57B}" type="slidenum">
              <a:rPr lang="zh-CN" altLang="en-US" smtClean="0"/>
              <a:pPr/>
              <a:t>33</a:t>
            </a:fld>
            <a:endParaRPr lang="zh-CN" altLang="en-US"/>
          </a:p>
        </p:txBody>
      </p:sp>
    </p:spTree>
    <p:extLst>
      <p:ext uri="{BB962C8B-B14F-4D97-AF65-F5344CB8AC3E}">
        <p14:creationId xmlns:p14="http://schemas.microsoft.com/office/powerpoint/2010/main" val="408306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solidFill>
                  <a:srgbClr val="C00000"/>
                </a:solidFill>
                <a:latin typeface="Times New Roman" panose="02020603050405020304" pitchFamily="18" charset="0"/>
                <a:cs typeface="Times New Roman" panose="02020603050405020304" pitchFamily="18" charset="0"/>
              </a:rPr>
              <a:t>CPI definition</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71600"/>
                <a:ext cx="8229600" cy="5193704"/>
              </a:xfrm>
            </p:spPr>
            <p:txBody>
              <a:bodyPr>
                <a:normAutofit/>
              </a:bodyPr>
              <a:lstStyle/>
              <a:p>
                <a:pPr>
                  <a:spcAft>
                    <a:spcPts val="1200"/>
                  </a:spcAft>
                </a:pPr>
                <a:r>
                  <a:rPr lang="en-US" altLang="zh-CN" sz="2400" dirty="0">
                    <a:latin typeface="Times New Roman" panose="02020603050405020304" pitchFamily="18" charset="0"/>
                    <a:cs typeface="Times New Roman" panose="02020603050405020304" pitchFamily="18" charset="0"/>
                  </a:rPr>
                  <a:t>Given wage assignment in all the countries, </a:t>
                </a:r>
                <a14:m>
                  <m:oMath xmlns:m="http://schemas.openxmlformats.org/officeDocument/2006/math">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1</m:t>
                        </m:r>
                      </m:sup>
                    </m:sSup>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𝑁</m:t>
                        </m:r>
                      </m:sup>
                    </m:sSup>
                    <m:r>
                      <a:rPr lang="en-US" altLang="zh-CN" sz="2400" b="0" i="1" smtClean="0">
                        <a:latin typeface="Cambria Math"/>
                      </a:rPr>
                      <m:t>}</m:t>
                    </m:r>
                  </m:oMath>
                </a14:m>
                <a:r>
                  <a:rPr lang="en-US" altLang="zh-CN" sz="2400" dirty="0">
                    <a:latin typeface="Times New Roman" panose="02020603050405020304" pitchFamily="18" charset="0"/>
                    <a:cs typeface="Times New Roman" panose="02020603050405020304" pitchFamily="18" charset="0"/>
                  </a:rPr>
                  <a:t>, the CPI in country </a:t>
                </a:r>
                <a14:m>
                  <m:oMath xmlns:m="http://schemas.openxmlformats.org/officeDocument/2006/math">
                    <m:r>
                      <a:rPr lang="en-US" altLang="zh-CN" sz="2400" b="0" i="1" smtClean="0">
                        <a:latin typeface="Cambria Math"/>
                      </a:rPr>
                      <m:t>𝑛</m:t>
                    </m:r>
                  </m:oMath>
                </a14:m>
                <a:r>
                  <a:rPr lang="en-US" altLang="zh-CN" sz="2400" dirty="0">
                    <a:latin typeface="Times New Roman" panose="02020603050405020304" pitchFamily="18" charset="0"/>
                    <a:cs typeface="Times New Roman" panose="02020603050405020304" pitchFamily="18" charset="0"/>
                  </a:rPr>
                  <a:t> is given by </a:t>
                </a:r>
              </a:p>
              <a:p>
                <a:pPr marL="0" indent="0">
                  <a:spcAft>
                    <a:spcPts val="1200"/>
                  </a:spcAft>
                  <a:buNone/>
                </a:pPr>
                <a14:m>
                  <m:oMathPara xmlns:m="http://schemas.openxmlformats.org/officeDocument/2006/math">
                    <m:oMathParaPr>
                      <m:jc m:val="centerGroup"/>
                    </m:oMathParaPr>
                    <m:oMath xmlns:m="http://schemas.openxmlformats.org/officeDocument/2006/math">
                      <m:r>
                        <a:rPr lang="en-US" altLang="zh-CN" sz="2400" b="0" i="1" smtClean="0">
                          <a:latin typeface="Cambria Math"/>
                        </a:rPr>
                        <m:t>𝐶𝑃</m:t>
                      </m:r>
                      <m:sSup>
                        <m:sSupPr>
                          <m:ctrlPr>
                            <a:rPr lang="en-US" altLang="zh-CN" sz="2400" b="0" i="1" smtClean="0">
                              <a:latin typeface="Cambria Math"/>
                            </a:rPr>
                          </m:ctrlPr>
                        </m:sSupPr>
                        <m:e>
                          <m:r>
                            <a:rPr lang="en-US" altLang="zh-CN" sz="2400" b="0" i="1" smtClean="0">
                              <a:latin typeface="Cambria Math"/>
                            </a:rPr>
                            <m:t>𝐼</m:t>
                          </m:r>
                        </m:e>
                        <m:sup>
                          <m:r>
                            <a:rPr lang="en-US" altLang="zh-CN" sz="2400" b="0" i="1" smtClean="0">
                              <a:latin typeface="Cambria Math"/>
                            </a:rPr>
                            <m:t>𝑛</m:t>
                          </m:r>
                        </m:sup>
                      </m:sSup>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𝑃</m:t>
                          </m:r>
                        </m:e>
                        <m:sup>
                          <m:r>
                            <a:rPr lang="en-US" altLang="zh-CN" sz="2400" b="0" i="1" smtClean="0">
                              <a:latin typeface="Cambria Math"/>
                            </a:rPr>
                            <m:t>𝑛</m:t>
                          </m:r>
                        </m:sup>
                      </m:sSup>
                      <m:sSup>
                        <m:sSupPr>
                          <m:ctrlPr>
                            <a:rPr lang="en-US" altLang="zh-CN" sz="2400" b="0" i="1" smtClean="0">
                              <a:latin typeface="Cambria Math"/>
                            </a:rPr>
                          </m:ctrlPr>
                        </m:sSupPr>
                        <m:e>
                          <m:d>
                            <m:dPr>
                              <m:ctrlPr>
                                <a:rPr lang="en-US" altLang="zh-CN" sz="2400" b="0" i="1" smtClean="0">
                                  <a:latin typeface="Cambria Math"/>
                                </a:rPr>
                              </m:ctrlPr>
                            </m:dPr>
                            <m:e>
                              <m:r>
                                <a:rPr lang="en-US" altLang="zh-CN" sz="2400" b="0" i="1" smtClean="0">
                                  <a:latin typeface="Cambria Math"/>
                                </a:rPr>
                                <m:t>𝑚</m:t>
                              </m:r>
                            </m:e>
                          </m:d>
                        </m:e>
                        <m:sup>
                          <m:r>
                            <a:rPr lang="en-US" altLang="zh-CN" sz="2400" b="0" i="1" smtClean="0">
                              <a:latin typeface="Cambria Math"/>
                            </a:rPr>
                            <m:t>𝛼</m:t>
                          </m:r>
                        </m:sup>
                      </m:sSup>
                      <m:sSup>
                        <m:sSupPr>
                          <m:ctrlPr>
                            <a:rPr lang="en-US" altLang="zh-CN" sz="2400" b="0" i="1" smtClean="0">
                              <a:latin typeface="Cambria Math"/>
                            </a:rPr>
                          </m:ctrlPr>
                        </m:sSupPr>
                        <m:e>
                          <m:r>
                            <a:rPr lang="en-US" altLang="zh-CN" sz="2400" b="0" i="1" smtClean="0">
                              <a:latin typeface="Cambria Math"/>
                            </a:rPr>
                            <m:t>𝑃</m:t>
                          </m:r>
                        </m:e>
                        <m:sup>
                          <m:r>
                            <a:rPr lang="en-US" altLang="zh-CN" sz="2400" b="0" i="1" smtClean="0">
                              <a:latin typeface="Cambria Math"/>
                            </a:rPr>
                            <m:t>𝑛</m:t>
                          </m:r>
                        </m:sup>
                      </m:sSup>
                      <m:sSup>
                        <m:sSupPr>
                          <m:ctrlPr>
                            <a:rPr lang="en-US" altLang="zh-CN" sz="2400" b="0" i="1" smtClean="0">
                              <a:latin typeface="Cambria Math"/>
                            </a:rPr>
                          </m:ctrlPr>
                        </m:sSupPr>
                        <m:e>
                          <m:d>
                            <m:dPr>
                              <m:ctrlPr>
                                <a:rPr lang="en-US" altLang="zh-CN" sz="2400" b="0" i="1" smtClean="0">
                                  <a:latin typeface="Cambria Math"/>
                                </a:rPr>
                              </m:ctrlPr>
                            </m:dPr>
                            <m:e>
                              <m:r>
                                <a:rPr lang="en-US" altLang="zh-CN" sz="2400" b="0" i="1" smtClean="0">
                                  <a:latin typeface="Cambria Math"/>
                                </a:rPr>
                                <m:t>𝑠</m:t>
                              </m:r>
                            </m:e>
                          </m:d>
                        </m:e>
                        <m:sup>
                          <m:r>
                            <a:rPr lang="en-US" altLang="zh-CN" sz="2400" b="0" i="1" smtClean="0">
                              <a:latin typeface="Cambria Math"/>
                            </a:rPr>
                            <m:t>1−</m:t>
                          </m:r>
                          <m:r>
                            <a:rPr lang="en-US" altLang="zh-CN" sz="2400" b="0" i="1" smtClean="0">
                              <a:latin typeface="Cambria Math"/>
                            </a:rPr>
                            <m:t>𝛼</m:t>
                          </m:r>
                        </m:sup>
                      </m:sSup>
                    </m:oMath>
                  </m:oMathPara>
                </a14:m>
                <a:endParaRPr lang="en-US" altLang="zh-CN" sz="2400" dirty="0">
                  <a:latin typeface="Times New Roman" panose="02020603050405020304" pitchFamily="18" charset="0"/>
                  <a:cs typeface="Times New Roman" panose="02020603050405020304" pitchFamily="18" charset="0"/>
                </a:endParaRPr>
              </a:p>
              <a:p>
                <a:pPr marL="0" indent="0">
                  <a:spcAft>
                    <a:spcPts val="2400"/>
                  </a:spcAft>
                  <a:buNone/>
                </a:pPr>
                <a:r>
                  <a:rPr lang="en-US" altLang="zh-CN" sz="2400" dirty="0">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altLang="zh-CN" sz="2400" b="0" i="1" smtClean="0">
                            <a:latin typeface="Cambria Math"/>
                          </a:rPr>
                        </m:ctrlPr>
                      </m:sSupPr>
                      <m:e>
                        <m:r>
                          <a:rPr lang="en-US" altLang="zh-CN" sz="2400" b="0" i="1" smtClean="0">
                            <a:latin typeface="Cambria Math"/>
                          </a:rPr>
                          <m:t>𝑃</m:t>
                        </m:r>
                      </m:e>
                      <m:sup>
                        <m:r>
                          <a:rPr lang="en-US" altLang="zh-CN" sz="2400" b="0" i="1" smtClean="0">
                            <a:latin typeface="Cambria Math"/>
                          </a:rPr>
                          <m:t>𝑛</m:t>
                        </m:r>
                      </m:sup>
                    </m:sSup>
                    <m:d>
                      <m:dPr>
                        <m:ctrlPr>
                          <a:rPr lang="en-US" altLang="zh-CN" sz="2400" b="0" i="1" smtClean="0">
                            <a:latin typeface="Cambria Math"/>
                          </a:rPr>
                        </m:ctrlPr>
                      </m:dPr>
                      <m:e>
                        <m:r>
                          <a:rPr lang="en-US" altLang="zh-CN" sz="2400" b="0" i="1" smtClean="0">
                            <a:latin typeface="Cambria Math"/>
                          </a:rPr>
                          <m:t>𝑠</m:t>
                        </m:r>
                      </m:e>
                    </m:d>
                    <m:r>
                      <a:rPr lang="en-US" altLang="zh-CN" sz="2400" b="0" i="1" smtClean="0">
                        <a:latin typeface="Cambria Math"/>
                      </a:rPr>
                      <m:t>=</m:t>
                    </m:r>
                    <m:func>
                      <m:funcPr>
                        <m:ctrlPr>
                          <a:rPr lang="en-US" altLang="zh-CN" sz="2400" i="1" dirty="0">
                            <a:latin typeface="Cambria Math"/>
                            <a:cs typeface="Times New Roman" panose="02020603050405020304" pitchFamily="18" charset="0"/>
                          </a:rPr>
                        </m:ctrlPr>
                      </m:funcPr>
                      <m:fName>
                        <m:r>
                          <m:rPr>
                            <m:sty m:val="p"/>
                          </m:rPr>
                          <a:rPr lang="en-US" altLang="zh-CN" sz="2400" dirty="0">
                            <a:latin typeface="Cambria Math"/>
                            <a:cs typeface="Times New Roman" panose="02020603050405020304" pitchFamily="18" charset="0"/>
                          </a:rPr>
                          <m:t>exp</m:t>
                        </m:r>
                      </m:fName>
                      <m:e>
                        <m:r>
                          <a:rPr lang="en-US" altLang="zh-CN" sz="2400" i="1" dirty="0">
                            <a:latin typeface="Cambria Math"/>
                            <a:cs typeface="Times New Roman" panose="02020603050405020304" pitchFamily="18" charset="0"/>
                          </a:rPr>
                          <m:t>(−</m:t>
                        </m:r>
                        <m:f>
                          <m:fPr>
                            <m:ctrlPr>
                              <a:rPr lang="en-US" altLang="zh-CN" sz="2400" i="1" dirty="0">
                                <a:latin typeface="Cambria Math"/>
                                <a:cs typeface="Times New Roman" panose="02020603050405020304" pitchFamily="18" charset="0"/>
                              </a:rPr>
                            </m:ctrlPr>
                          </m:fPr>
                          <m:num>
                            <m:r>
                              <a:rPr lang="en-US" altLang="zh-CN" sz="2400" i="1" dirty="0">
                                <a:latin typeface="Cambria Math"/>
                                <a:cs typeface="Times New Roman" panose="02020603050405020304" pitchFamily="18" charset="0"/>
                              </a:rPr>
                              <m:t>𝛾</m:t>
                            </m:r>
                          </m:num>
                          <m:den>
                            <m:r>
                              <a:rPr lang="en-US" altLang="zh-CN" sz="2400" i="1" dirty="0">
                                <a:latin typeface="Cambria Math"/>
                                <a:cs typeface="Times New Roman" panose="02020603050405020304" pitchFamily="18" charset="0"/>
                              </a:rPr>
                              <m:t>𝜅</m:t>
                            </m:r>
                          </m:den>
                        </m:f>
                        <m:r>
                          <a:rPr lang="en-US" altLang="zh-CN" sz="2400" i="1" dirty="0">
                            <a:latin typeface="Cambria Math"/>
                            <a:cs typeface="Times New Roman" panose="02020603050405020304" pitchFamily="18" charset="0"/>
                          </a:rPr>
                          <m:t>)</m:t>
                        </m:r>
                      </m:e>
                    </m:func>
                    <m:sSup>
                      <m:sSupPr>
                        <m:ctrlPr>
                          <a:rPr lang="en-US" altLang="zh-CN" sz="2400" b="0" i="1" smtClean="0">
                            <a:latin typeface="Cambria Math"/>
                          </a:rPr>
                        </m:ctrlPr>
                      </m:sSupPr>
                      <m:e>
                        <m:d>
                          <m:dPr>
                            <m:ctrlPr>
                              <a:rPr lang="en-US" altLang="zh-CN" sz="2400" b="0" i="1" smtClean="0">
                                <a:latin typeface="Cambria Math"/>
                              </a:rPr>
                            </m:ctrlPr>
                          </m:dPr>
                          <m:e>
                            <m:sSubSup>
                              <m:sSubSupPr>
                                <m:ctrlPr>
                                  <a:rPr lang="en-US" altLang="zh-CN" sz="2400" b="0" i="1" smtClean="0">
                                    <a:latin typeface="Cambria Math"/>
                                  </a:rPr>
                                </m:ctrlPr>
                              </m:sSubSupPr>
                              <m:e>
                                <m:r>
                                  <a:rPr lang="en-US" altLang="zh-CN" sz="2400" b="0" i="1" smtClean="0">
                                    <a:latin typeface="Cambria Math"/>
                                  </a:rPr>
                                  <m:t>𝑇</m:t>
                                </m:r>
                              </m:e>
                              <m:sub>
                                <m:r>
                                  <a:rPr lang="en-US" altLang="zh-CN" sz="2400" b="0" i="1" smtClean="0">
                                    <a:latin typeface="Cambria Math"/>
                                  </a:rPr>
                                  <m:t>𝑠</m:t>
                                </m:r>
                              </m:sub>
                              <m:sup>
                                <m:r>
                                  <a:rPr lang="en-US" altLang="zh-CN" sz="2400" b="0" i="1" smtClean="0">
                                    <a:latin typeface="Cambria Math"/>
                                  </a:rPr>
                                  <m:t>𝑛</m:t>
                                </m:r>
                              </m:sup>
                            </m:sSubSup>
                          </m:e>
                        </m:d>
                      </m:e>
                      <m:sup>
                        <m:r>
                          <a:rPr lang="en-US" altLang="zh-CN" sz="2400" b="0" i="1" smtClean="0">
                            <a:latin typeface="Cambria Math"/>
                          </a:rPr>
                          <m:t>−1/</m:t>
                        </m:r>
                        <m:r>
                          <a:rPr lang="en-US" altLang="zh-CN" sz="2400" b="0" i="1" smtClean="0">
                            <a:latin typeface="Cambria Math"/>
                          </a:rPr>
                          <m:t>𝜅</m:t>
                        </m:r>
                      </m:sup>
                    </m:sSup>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𝑛</m:t>
                        </m:r>
                      </m:sup>
                    </m:sSup>
                  </m:oMath>
                </a14:m>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400" b="0" i="1" dirty="0" smtClean="0">
                            <a:latin typeface="Cambria Math"/>
                          </a:rPr>
                        </m:ctrlPr>
                      </m:sSupPr>
                      <m:e>
                        <m:r>
                          <a:rPr lang="en-US" altLang="zh-CN" sz="2400" b="0" i="1" dirty="0" smtClean="0">
                            <a:latin typeface="Cambria Math"/>
                          </a:rPr>
                          <m:t>𝑃</m:t>
                        </m:r>
                      </m:e>
                      <m:sup>
                        <m:r>
                          <a:rPr lang="en-US" altLang="zh-CN" sz="2400" b="0" i="1" dirty="0" smtClean="0">
                            <a:latin typeface="Cambria Math"/>
                          </a:rPr>
                          <m:t>𝑛</m:t>
                        </m:r>
                      </m:sup>
                    </m:sSup>
                    <m:d>
                      <m:dPr>
                        <m:ctrlPr>
                          <a:rPr lang="en-US" altLang="zh-CN" sz="2400" b="0" i="1" dirty="0" smtClean="0">
                            <a:latin typeface="Cambria Math"/>
                          </a:rPr>
                        </m:ctrlPr>
                      </m:dPr>
                      <m:e>
                        <m:r>
                          <a:rPr lang="en-US" altLang="zh-CN" sz="2400" b="0" i="1" dirty="0" smtClean="0">
                            <a:latin typeface="Cambria Math"/>
                          </a:rPr>
                          <m:t>𝑚</m:t>
                        </m:r>
                      </m:e>
                    </m:d>
                    <m:r>
                      <a:rPr lang="en-US" altLang="zh-CN" sz="2400" b="0" i="1" dirty="0" smtClean="0">
                        <a:latin typeface="Cambria Math"/>
                      </a:rPr>
                      <m:t>=</m:t>
                    </m:r>
                    <m:sSup>
                      <m:sSupPr>
                        <m:ctrlPr>
                          <a:rPr lang="en-US" altLang="zh-CN" sz="2400" b="0" i="1" dirty="0" smtClean="0">
                            <a:latin typeface="Cambria Math"/>
                          </a:rPr>
                        </m:ctrlPr>
                      </m:sSupPr>
                      <m:e>
                        <m:d>
                          <m:dPr>
                            <m:ctrlPr>
                              <a:rPr lang="en-US" altLang="zh-CN" sz="2400" b="0" i="1" dirty="0" smtClean="0">
                                <a:latin typeface="Cambria Math"/>
                              </a:rPr>
                            </m:ctrlPr>
                          </m:dPr>
                          <m:e>
                            <m:sSubSup>
                              <m:sSubSupPr>
                                <m:ctrlPr>
                                  <a:rPr lang="en-US" altLang="zh-CN" sz="2400" b="0" i="1" dirty="0" smtClean="0">
                                    <a:latin typeface="Cambria Math"/>
                                  </a:rPr>
                                </m:ctrlPr>
                              </m:sSubSupPr>
                              <m:e>
                                <m:r>
                                  <m:rPr>
                                    <m:sty m:val="p"/>
                                  </m:rPr>
                                  <a:rPr lang="en-US" altLang="zh-CN" sz="2400" b="0" i="0" dirty="0" smtClean="0">
                                    <a:latin typeface="Cambria Math"/>
                                  </a:rPr>
                                  <m:t>Φ</m:t>
                                </m:r>
                              </m:e>
                              <m:sub>
                                <m:r>
                                  <a:rPr lang="en-US" altLang="zh-CN" sz="2400" b="0" i="1" dirty="0" smtClean="0">
                                    <a:latin typeface="Cambria Math"/>
                                  </a:rPr>
                                  <m:t>𝐺</m:t>
                                </m:r>
                              </m:sub>
                              <m:sup>
                                <m:r>
                                  <a:rPr lang="en-US" altLang="zh-CN" sz="2400" b="0" i="1" dirty="0" smtClean="0">
                                    <a:latin typeface="Cambria Math"/>
                                  </a:rPr>
                                  <m:t>𝑛</m:t>
                                </m:r>
                              </m:sup>
                            </m:sSubSup>
                          </m:e>
                        </m:d>
                      </m:e>
                      <m:sup>
                        <m:r>
                          <a:rPr lang="en-US" altLang="zh-CN" sz="2400" b="0" i="1" dirty="0" smtClean="0">
                            <a:latin typeface="Cambria Math"/>
                          </a:rPr>
                          <m:t>−1/</m:t>
                        </m:r>
                        <m:r>
                          <a:rPr lang="en-US" altLang="zh-CN" sz="2400" b="0" i="1" dirty="0" smtClean="0">
                            <a:latin typeface="Cambria Math"/>
                          </a:rPr>
                          <m:t>𝜅</m:t>
                        </m:r>
                      </m:sup>
                    </m:sSup>
                  </m:oMath>
                </a14:m>
                <a:r>
                  <a:rPr lang="en-US" altLang="zh-CN" sz="2400" dirty="0">
                    <a:latin typeface="Times New Roman" panose="02020603050405020304" pitchFamily="18" charset="0"/>
                    <a:cs typeface="Times New Roman" panose="02020603050405020304" pitchFamily="18" charset="0"/>
                  </a:rPr>
                  <a:t>.</a:t>
                </a:r>
              </a:p>
              <a:p>
                <a:pPr>
                  <a:spcAft>
                    <a:spcPts val="1200"/>
                  </a:spcAft>
                </a:pPr>
                <a:r>
                  <a:rPr lang="en-US" altLang="zh-CN" sz="2400" dirty="0">
                    <a:latin typeface="Times New Roman" panose="02020603050405020304" pitchFamily="18" charset="0"/>
                    <a:cs typeface="Times New Roman" panose="02020603050405020304" pitchFamily="18" charset="0"/>
                  </a:rPr>
                  <a:t>Note that </a:t>
                </a:r>
                <a14:m>
                  <m:oMath xmlns:m="http://schemas.openxmlformats.org/officeDocument/2006/math">
                    <m:sSubSup>
                      <m:sSubSupPr>
                        <m:ctrlPr>
                          <a:rPr lang="en-US" altLang="zh-CN" sz="2400" i="1" dirty="0">
                            <a:latin typeface="Cambria Math"/>
                          </a:rPr>
                        </m:ctrlPr>
                      </m:sSubSupPr>
                      <m:e>
                        <m:r>
                          <m:rPr>
                            <m:sty m:val="p"/>
                          </m:rPr>
                          <a:rPr lang="en-US" altLang="zh-CN" sz="2400" dirty="0">
                            <a:latin typeface="Cambria Math"/>
                          </a:rPr>
                          <m:t>Φ</m:t>
                        </m:r>
                      </m:e>
                      <m:sub>
                        <m:r>
                          <a:rPr lang="en-US" altLang="zh-CN" sz="2400" i="1" dirty="0">
                            <a:latin typeface="Cambria Math"/>
                          </a:rPr>
                          <m:t>𝐺</m:t>
                        </m:r>
                      </m:sub>
                      <m:sup>
                        <m:r>
                          <a:rPr lang="en-US" altLang="zh-CN" sz="2400" i="1" dirty="0">
                            <a:latin typeface="Cambria Math"/>
                          </a:rPr>
                          <m:t>𝑛</m:t>
                        </m:r>
                      </m:sup>
                    </m:sSubSup>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derived by forward induction, i.e., </a:t>
                </a:r>
              </a:p>
              <a:p>
                <a:pPr marL="0"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i="1" dirty="0">
                              <a:latin typeface="Cambria Math"/>
                            </a:rPr>
                          </m:ctrlPr>
                        </m:sSubSupPr>
                        <m:e>
                          <m:r>
                            <m:rPr>
                              <m:sty m:val="p"/>
                            </m:rPr>
                            <a:rPr lang="en-US" altLang="zh-CN" sz="2400" dirty="0">
                              <a:latin typeface="Cambria Math"/>
                            </a:rPr>
                            <m:t>Φ</m:t>
                          </m:r>
                        </m:e>
                        <m:sub>
                          <m:r>
                            <a:rPr lang="en-US" altLang="zh-CN" sz="2400" b="0" i="1" dirty="0" smtClean="0">
                              <a:latin typeface="Cambria Math"/>
                            </a:rPr>
                            <m:t>1</m:t>
                          </m:r>
                        </m:sub>
                        <m:sup>
                          <m:r>
                            <a:rPr lang="en-US" altLang="zh-CN" sz="2400" i="1" dirty="0">
                              <a:latin typeface="Cambria Math"/>
                            </a:rPr>
                            <m:t>𝑛</m:t>
                          </m:r>
                        </m:sup>
                      </m:sSubSup>
                      <m:r>
                        <a:rPr lang="en-US" altLang="zh-CN" sz="2400" b="0" i="1" dirty="0" smtClean="0">
                          <a:latin typeface="Cambria Math"/>
                        </a:rPr>
                        <m:t>=</m:t>
                      </m:r>
                      <m:nary>
                        <m:naryPr>
                          <m:chr m:val="∑"/>
                          <m:ctrlPr>
                            <a:rPr lang="pt-BR" altLang="zh-CN" sz="2400" b="0" i="1" dirty="0" smtClean="0">
                              <a:latin typeface="Cambria Math"/>
                            </a:rPr>
                          </m:ctrlPr>
                        </m:naryPr>
                        <m:sub>
                          <m:r>
                            <m:rPr>
                              <m:brk m:alnAt="23"/>
                            </m:rPr>
                            <a:rPr lang="en-US" altLang="zh-CN" sz="2400" b="0" i="1" dirty="0" smtClean="0">
                              <a:latin typeface="Cambria Math"/>
                            </a:rPr>
                            <m:t>𝑖</m:t>
                          </m:r>
                          <m:r>
                            <a:rPr lang="pt-BR" altLang="zh-CN" sz="2400" b="0" i="1" dirty="0" smtClean="0">
                              <a:latin typeface="Cambria Math"/>
                            </a:rPr>
                            <m:t>=</m:t>
                          </m:r>
                          <m:r>
                            <a:rPr lang="en-US" altLang="zh-CN" sz="2400" b="0" i="1" dirty="0" smtClean="0">
                              <a:latin typeface="Cambria Math"/>
                            </a:rPr>
                            <m:t>1</m:t>
                          </m:r>
                        </m:sub>
                        <m:sup>
                          <m:r>
                            <a:rPr lang="en-US" altLang="zh-CN" sz="2400" b="0" i="1" dirty="0" smtClean="0">
                              <a:latin typeface="Cambria Math"/>
                            </a:rPr>
                            <m:t>𝑁</m:t>
                          </m:r>
                        </m:sup>
                        <m:e>
                          <m:sSup>
                            <m:sSupPr>
                              <m:ctrlPr>
                                <a:rPr lang="en-US" altLang="zh-CN" sz="2400" i="1">
                                  <a:latin typeface="Cambria Math"/>
                                </a:rPr>
                              </m:ctrlPr>
                            </m:sSupPr>
                            <m:e>
                              <m:sSubSup>
                                <m:sSubSupPr>
                                  <m:ctrlPr>
                                    <a:rPr lang="en-US" altLang="zh-CN" sz="2400" b="0" i="1" smtClean="0">
                                      <a:latin typeface="Cambria Math"/>
                                    </a:rPr>
                                  </m:ctrlPr>
                                </m:sSubSupPr>
                                <m:e>
                                  <m:r>
                                    <a:rPr lang="en-US" altLang="zh-CN" sz="2400" b="0" i="1" smtClean="0">
                                      <a:latin typeface="Cambria Math"/>
                                    </a:rPr>
                                    <m:t>𝑇</m:t>
                                  </m:r>
                                </m:e>
                                <m:sub>
                                  <m:r>
                                    <a:rPr lang="en-US" altLang="zh-CN" sz="2400" b="0" i="1" smtClean="0">
                                      <a:latin typeface="Cambria Math"/>
                                    </a:rPr>
                                    <m:t>1</m:t>
                                  </m:r>
                                </m:sub>
                                <m:sup>
                                  <m:r>
                                    <a:rPr lang="en-US" altLang="zh-CN" sz="2400" b="0" i="1" smtClean="0">
                                      <a:latin typeface="Cambria Math"/>
                                    </a:rPr>
                                    <m:t>𝑖</m:t>
                                  </m:r>
                                </m:sup>
                              </m:sSubSup>
                              <m:d>
                                <m:dPr>
                                  <m:ctrlPr>
                                    <a:rPr lang="en-US" altLang="zh-CN" sz="2400" i="1">
                                      <a:latin typeface="Cambria Math"/>
                                    </a:rPr>
                                  </m:ctrlPr>
                                </m:dPr>
                                <m:e>
                                  <m:sSubSup>
                                    <m:sSubSupPr>
                                      <m:ctrlPr>
                                        <a:rPr lang="en-US" altLang="zh-CN" sz="2400" i="1">
                                          <a:latin typeface="Cambria Math"/>
                                        </a:rPr>
                                      </m:ctrlPr>
                                    </m:sSubSupPr>
                                    <m:e>
                                      <m:r>
                                        <a:rPr lang="en-US" altLang="zh-CN" sz="2400" b="0" i="1" smtClean="0">
                                          <a:latin typeface="Cambria Math"/>
                                        </a:rPr>
                                        <m:t>𝑤</m:t>
                                      </m:r>
                                    </m:e>
                                    <m:sub/>
                                    <m:sup>
                                      <m:r>
                                        <a:rPr lang="en-US" altLang="zh-CN" sz="2400" b="0" i="1" smtClean="0">
                                          <a:latin typeface="Cambria Math"/>
                                        </a:rPr>
                                        <m:t>𝑖</m:t>
                                      </m:r>
                                    </m:sup>
                                  </m:sSubSup>
                                  <m:sSup>
                                    <m:sSupPr>
                                      <m:ctrlPr>
                                        <a:rPr lang="en-US" altLang="zh-CN" sz="2400" b="0" i="1" smtClean="0">
                                          <a:latin typeface="Cambria Math"/>
                                        </a:rPr>
                                      </m:ctrlPr>
                                    </m:sSupPr>
                                    <m:e>
                                      <m:r>
                                        <a:rPr lang="en-US" altLang="zh-CN" sz="2400" b="0" i="1" smtClean="0">
                                          <a:latin typeface="Cambria Math"/>
                                        </a:rPr>
                                        <m:t>𝜏</m:t>
                                      </m:r>
                                    </m:e>
                                    <m:sup>
                                      <m:r>
                                        <a:rPr lang="en-US" altLang="zh-CN" sz="2400" b="0" i="1" smtClean="0">
                                          <a:latin typeface="Cambria Math"/>
                                        </a:rPr>
                                        <m:t>𝑖𝑛</m:t>
                                      </m:r>
                                    </m:sup>
                                  </m:sSup>
                                </m:e>
                              </m:d>
                            </m:e>
                            <m:sup>
                              <m:r>
                                <a:rPr lang="en-US" altLang="zh-CN" sz="2400" b="0" i="1" smtClean="0">
                                  <a:latin typeface="Cambria Math"/>
                                </a:rPr>
                                <m:t>−</m:t>
                              </m:r>
                              <m:r>
                                <a:rPr lang="en-US" altLang="zh-CN" sz="2400" b="0" i="1" smtClean="0">
                                  <a:latin typeface="Cambria Math"/>
                                </a:rPr>
                                <m:t>𝜅</m:t>
                              </m:r>
                            </m:sup>
                          </m:sSup>
                        </m:e>
                      </m:nary>
                    </m:oMath>
                  </m:oMathPara>
                </a14:m>
                <a:endParaRPr lang="en-US" altLang="zh-CN" sz="240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Sup>
                        <m:sSubSupPr>
                          <m:ctrlPr>
                            <a:rPr lang="en-US" altLang="zh-CN" sz="2400" i="1" dirty="0">
                              <a:latin typeface="Cambria Math"/>
                            </a:rPr>
                          </m:ctrlPr>
                        </m:sSubSupPr>
                        <m:e>
                          <m:r>
                            <m:rPr>
                              <m:sty m:val="p"/>
                            </m:rPr>
                            <a:rPr lang="en-US" altLang="zh-CN" sz="2400" dirty="0">
                              <a:latin typeface="Cambria Math"/>
                            </a:rPr>
                            <m:t>Φ</m:t>
                          </m:r>
                        </m:e>
                        <m:sub>
                          <m:r>
                            <a:rPr lang="en-US" altLang="zh-CN" sz="2400" b="0" i="1" dirty="0" smtClean="0">
                              <a:latin typeface="Cambria Math"/>
                            </a:rPr>
                            <m:t>𝑔</m:t>
                          </m:r>
                        </m:sub>
                        <m:sup>
                          <m:r>
                            <a:rPr lang="en-US" altLang="zh-CN" sz="2400" i="1" dirty="0">
                              <a:latin typeface="Cambria Math"/>
                            </a:rPr>
                            <m:t>𝑛</m:t>
                          </m:r>
                        </m:sup>
                      </m:sSubSup>
                      <m:r>
                        <a:rPr lang="en-US" altLang="zh-CN" sz="2400" i="1" dirty="0">
                          <a:latin typeface="Cambria Math"/>
                        </a:rPr>
                        <m:t>=</m:t>
                      </m:r>
                      <m:nary>
                        <m:naryPr>
                          <m:chr m:val="∑"/>
                          <m:ctrlPr>
                            <a:rPr lang="pt-BR" altLang="zh-CN" sz="2400" i="1" dirty="0">
                              <a:latin typeface="Cambria Math"/>
                            </a:rPr>
                          </m:ctrlPr>
                        </m:naryPr>
                        <m:sub>
                          <m:r>
                            <m:rPr>
                              <m:brk m:alnAt="23"/>
                            </m:rPr>
                            <a:rPr lang="en-US" altLang="zh-CN" sz="2400" i="1" dirty="0">
                              <a:latin typeface="Cambria Math"/>
                            </a:rPr>
                            <m:t>𝑖</m:t>
                          </m:r>
                          <m:r>
                            <a:rPr lang="pt-BR" altLang="zh-CN" sz="2400" i="1" dirty="0">
                              <a:latin typeface="Cambria Math"/>
                            </a:rPr>
                            <m:t>=</m:t>
                          </m:r>
                          <m:r>
                            <a:rPr lang="en-US" altLang="zh-CN" sz="2400" i="1" dirty="0">
                              <a:latin typeface="Cambria Math"/>
                            </a:rPr>
                            <m:t>1</m:t>
                          </m:r>
                        </m:sub>
                        <m:sup>
                          <m:r>
                            <a:rPr lang="en-US" altLang="zh-CN" sz="2400" i="1" dirty="0">
                              <a:latin typeface="Cambria Math"/>
                            </a:rPr>
                            <m:t>𝑁</m:t>
                          </m:r>
                        </m:sup>
                        <m:e>
                          <m:sSup>
                            <m:sSupPr>
                              <m:ctrlPr>
                                <a:rPr lang="en-US" altLang="zh-CN" sz="2400" i="1">
                                  <a:latin typeface="Cambria Math"/>
                                </a:rPr>
                              </m:ctrlPr>
                            </m:sSupPr>
                            <m:e>
                              <m:sSubSup>
                                <m:sSubSupPr>
                                  <m:ctrlPr>
                                    <a:rPr lang="en-US" altLang="zh-CN" sz="2400" i="1">
                                      <a:latin typeface="Cambria Math"/>
                                    </a:rPr>
                                  </m:ctrlPr>
                                </m:sSubSupPr>
                                <m:e>
                                  <m:r>
                                    <a:rPr lang="en-US" altLang="zh-CN" sz="2400" i="1">
                                      <a:latin typeface="Cambria Math"/>
                                    </a:rPr>
                                    <m:t>𝑇</m:t>
                                  </m:r>
                                </m:e>
                                <m:sub>
                                  <m:r>
                                    <a:rPr lang="en-US" altLang="zh-CN" sz="2400" b="0" i="1" smtClean="0">
                                      <a:latin typeface="Cambria Math"/>
                                    </a:rPr>
                                    <m:t>𝑔</m:t>
                                  </m:r>
                                </m:sub>
                                <m:sup>
                                  <m:r>
                                    <a:rPr lang="en-US" altLang="zh-CN" sz="2400" i="1">
                                      <a:latin typeface="Cambria Math"/>
                                    </a:rPr>
                                    <m:t>𝑖</m:t>
                                  </m:r>
                                </m:sup>
                              </m:sSubSup>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𝜏</m:t>
                                  </m:r>
                                </m:e>
                                <m:sup>
                                  <m:r>
                                    <a:rPr lang="en-US" altLang="zh-CN" sz="2400" b="0" i="1" smtClean="0">
                                      <a:latin typeface="Cambria Math"/>
                                    </a:rPr>
                                    <m:t>𝑖𝑛</m:t>
                                  </m:r>
                                </m:sup>
                              </m:sSup>
                              <m:sSup>
                                <m:sSupPr>
                                  <m:ctrlPr>
                                    <a:rPr lang="en-US" altLang="zh-CN" sz="2400" b="0" i="1" smtClean="0">
                                      <a:latin typeface="Cambria Math"/>
                                    </a:rPr>
                                  </m:ctrlPr>
                                </m:sSupPr>
                                <m:e>
                                  <m:d>
                                    <m:dPr>
                                      <m:ctrlPr>
                                        <a:rPr lang="en-US" altLang="zh-CN" sz="2400" b="0" i="1" smtClean="0">
                                          <a:latin typeface="Cambria Math"/>
                                        </a:rPr>
                                      </m:ctrlPr>
                                    </m:dPr>
                                    <m:e>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𝑖</m:t>
                                          </m:r>
                                        </m:sup>
                                      </m:sSup>
                                    </m:e>
                                  </m:d>
                                </m:e>
                                <m:sup>
                                  <m:r>
                                    <a:rPr lang="en-US" altLang="zh-CN" sz="2400" b="0" i="1" smtClean="0">
                                      <a:latin typeface="Cambria Math"/>
                                    </a:rPr>
                                    <m:t>1−</m:t>
                                  </m:r>
                                  <m:r>
                                    <a:rPr lang="en-US" altLang="zh-CN" sz="2400" b="0" i="1" smtClean="0">
                                      <a:latin typeface="Cambria Math"/>
                                    </a:rPr>
                                    <m:t>𝜃</m:t>
                                  </m:r>
                                </m:sup>
                              </m:sSup>
                              <m:sSup>
                                <m:sSupPr>
                                  <m:ctrlPr>
                                    <a:rPr lang="en-US" altLang="zh-CN" sz="2400" i="1" dirty="0">
                                      <a:latin typeface="Cambria Math"/>
                                    </a:rPr>
                                  </m:ctrlPr>
                                </m:sSupPr>
                                <m:e>
                                  <m:d>
                                    <m:dPr>
                                      <m:ctrlPr>
                                        <a:rPr lang="en-US" altLang="zh-CN" sz="2400" i="1" dirty="0">
                                          <a:latin typeface="Cambria Math"/>
                                        </a:rPr>
                                      </m:ctrlPr>
                                    </m:dPr>
                                    <m:e>
                                      <m:sSubSup>
                                        <m:sSubSupPr>
                                          <m:ctrlPr>
                                            <a:rPr lang="en-US" altLang="zh-CN" sz="2400" i="1" dirty="0">
                                              <a:latin typeface="Cambria Math"/>
                                            </a:rPr>
                                          </m:ctrlPr>
                                        </m:sSubSupPr>
                                        <m:e>
                                          <m:r>
                                            <m:rPr>
                                              <m:sty m:val="p"/>
                                            </m:rPr>
                                            <a:rPr lang="en-US" altLang="zh-CN" sz="2400" dirty="0">
                                              <a:latin typeface="Cambria Math"/>
                                            </a:rPr>
                                            <m:t>Φ</m:t>
                                          </m:r>
                                        </m:e>
                                        <m:sub>
                                          <m:r>
                                            <a:rPr lang="en-US" altLang="zh-CN" sz="2400" b="0" i="1" dirty="0" smtClean="0">
                                              <a:latin typeface="Cambria Math"/>
                                            </a:rPr>
                                            <m:t>𝑔</m:t>
                                          </m:r>
                                          <m:r>
                                            <a:rPr lang="en-US" altLang="zh-CN" sz="2400" b="0" i="1" dirty="0" smtClean="0">
                                              <a:latin typeface="Cambria Math"/>
                                            </a:rPr>
                                            <m:t>−1</m:t>
                                          </m:r>
                                        </m:sub>
                                        <m:sup>
                                          <m:r>
                                            <a:rPr lang="en-US" altLang="zh-CN" sz="2400" b="0" i="1" dirty="0" smtClean="0">
                                              <a:latin typeface="Cambria Math"/>
                                            </a:rPr>
                                            <m:t>𝑖</m:t>
                                          </m:r>
                                        </m:sup>
                                      </m:sSubSup>
                                    </m:e>
                                  </m:d>
                                </m:e>
                                <m:sup>
                                  <m:r>
                                    <a:rPr lang="en-US" altLang="zh-CN" sz="2400" i="1" dirty="0">
                                      <a:latin typeface="Cambria Math"/>
                                    </a:rPr>
                                    <m:t>−</m:t>
                                  </m:r>
                                  <m:r>
                                    <a:rPr lang="en-US" altLang="zh-CN" sz="2400" b="0" i="1" dirty="0" smtClean="0">
                                      <a:latin typeface="Cambria Math"/>
                                    </a:rPr>
                                    <m:t>𝜃</m:t>
                                  </m:r>
                                  <m:r>
                                    <a:rPr lang="en-US" altLang="zh-CN" sz="2400" i="1" dirty="0">
                                      <a:latin typeface="Cambria Math"/>
                                    </a:rPr>
                                    <m:t>/</m:t>
                                  </m:r>
                                  <m:r>
                                    <a:rPr lang="en-US" altLang="zh-CN" sz="2400" i="1" dirty="0">
                                      <a:latin typeface="Cambria Math"/>
                                    </a:rPr>
                                    <m:t>𝜅</m:t>
                                  </m:r>
                                </m:sup>
                              </m:sSup>
                              <m:r>
                                <a:rPr lang="en-US" altLang="zh-CN" sz="2400" b="0" i="1" smtClean="0">
                                  <a:latin typeface="Cambria Math"/>
                                </a:rPr>
                                <m:t>]</m:t>
                              </m:r>
                            </m:e>
                            <m:sup>
                              <m:r>
                                <a:rPr lang="en-US" altLang="zh-CN" sz="2400" i="1">
                                  <a:latin typeface="Cambria Math"/>
                                </a:rPr>
                                <m:t>−</m:t>
                              </m:r>
                              <m:r>
                                <a:rPr lang="en-US" altLang="zh-CN" sz="2400" i="1">
                                  <a:latin typeface="Cambria Math"/>
                                </a:rPr>
                                <m:t>𝜅</m:t>
                              </m:r>
                            </m:sup>
                          </m:sSup>
                        </m:e>
                      </m:nary>
                      <m:r>
                        <a:rPr lang="en-US" altLang="zh-CN" sz="2400" b="0" i="1" smtClean="0">
                          <a:latin typeface="Cambria Math"/>
                        </a:rPr>
                        <m:t>, </m:t>
                      </m:r>
                      <m:r>
                        <a:rPr lang="en-US" altLang="zh-CN" sz="2400" b="0" i="1" smtClean="0">
                          <a:latin typeface="Cambria Math"/>
                        </a:rPr>
                        <m:t>𝑔</m:t>
                      </m:r>
                      <m:r>
                        <a:rPr lang="en-US" altLang="zh-CN" sz="2400" i="1" dirty="0">
                          <a:latin typeface="Cambria Math"/>
                          <a:cs typeface="Times New Roman" panose="02020603050405020304" pitchFamily="18" charset="0"/>
                        </a:rPr>
                        <m:t>=2,⋯,</m:t>
                      </m:r>
                      <m:r>
                        <a:rPr lang="en-US" altLang="zh-CN" sz="2400" b="0" i="1" dirty="0" smtClean="0">
                          <a:latin typeface="Cambria Math"/>
                          <a:cs typeface="Times New Roman" panose="02020603050405020304" pitchFamily="18" charset="0"/>
                        </a:rPr>
                        <m:t>𝐺</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71600"/>
                <a:ext cx="8229600" cy="5193704"/>
              </a:xfrm>
              <a:blipFill rotWithShape="1">
                <a:blip r:embed="rId2"/>
                <a:stretch>
                  <a:fillRect l="-963" t="-939"/>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34</a:t>
            </a:fld>
            <a:endParaRPr lang="zh-CN" altLang="en-US"/>
          </a:p>
        </p:txBody>
      </p:sp>
    </p:spTree>
    <p:extLst>
      <p:ext uri="{BB962C8B-B14F-4D97-AF65-F5344CB8AC3E}">
        <p14:creationId xmlns:p14="http://schemas.microsoft.com/office/powerpoint/2010/main" val="45898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2800" dirty="0">
                <a:solidFill>
                  <a:srgbClr val="002060"/>
                </a:solidFill>
                <a:latin typeface="Times New Roman" panose="02020603050405020304" pitchFamily="18" charset="0"/>
                <a:cs typeface="Times New Roman" panose="02020603050405020304" pitchFamily="18" charset="0"/>
              </a:rPr>
              <a:t>General equilibrium: </a:t>
            </a:r>
            <a:r>
              <a:rPr lang="en-US" altLang="zh-CN" sz="2400" dirty="0">
                <a:solidFill>
                  <a:srgbClr val="002060"/>
                </a:solidFill>
                <a:latin typeface="Times New Roman" panose="02020603050405020304" pitchFamily="18" charset="0"/>
                <a:cs typeface="Times New Roman" panose="02020603050405020304" pitchFamily="18" charset="0"/>
              </a:rPr>
              <a:t/>
            </a:r>
            <a:br>
              <a:rPr lang="en-US" altLang="zh-CN" sz="2400" dirty="0">
                <a:solidFill>
                  <a:srgbClr val="002060"/>
                </a:solidFill>
                <a:latin typeface="Times New Roman" panose="02020603050405020304" pitchFamily="18" charset="0"/>
                <a:cs typeface="Times New Roman" panose="02020603050405020304" pitchFamily="18" charset="0"/>
              </a:rPr>
            </a:br>
            <a:r>
              <a:rPr lang="en-US" altLang="zh-CN" sz="2800" dirty="0">
                <a:solidFill>
                  <a:srgbClr val="002060"/>
                </a:solidFill>
                <a:latin typeface="Times New Roman" panose="02020603050405020304" pitchFamily="18" charset="0"/>
                <a:cs typeface="Times New Roman" panose="02020603050405020304" pitchFamily="18" charset="0"/>
              </a:rPr>
              <a:t>quantity assignment in the manufacturing sector</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323528" y="971599"/>
                <a:ext cx="8712968" cy="5749875"/>
              </a:xfrm>
            </p:spPr>
            <p:txBody>
              <a:bodyPr>
                <a:normAutofit/>
              </a:bodyPr>
              <a:lstStyle/>
              <a:p>
                <a:pPr marL="0" indent="0">
                  <a:spcAft>
                    <a:spcPts val="1200"/>
                  </a:spcAft>
                  <a:buNone/>
                </a:pPr>
                <a:r>
                  <a:rPr lang="en-US" altLang="zh-CN" sz="2400" dirty="0">
                    <a:latin typeface="Times New Roman" panose="02020603050405020304" pitchFamily="18" charset="0"/>
                    <a:cs typeface="Times New Roman" panose="02020603050405020304" pitchFamily="18" charset="0"/>
                  </a:rPr>
                  <a:t>Let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oMath>
                </a14:m>
                <a:r>
                  <a:rPr lang="en-US" altLang="zh-CN" sz="2400" dirty="0">
                    <a:latin typeface="Times New Roman" panose="02020603050405020304" pitchFamily="18" charset="0"/>
                    <a:cs typeface="Times New Roman" panose="02020603050405020304" pitchFamily="18" charset="0"/>
                  </a:rPr>
                  <a:t> be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’s total expenditure on purchasing output produced in stage </a:t>
                </a:r>
                <a14:m>
                  <m:oMath xmlns:m="http://schemas.openxmlformats.org/officeDocument/2006/math">
                    <m:r>
                      <a:rPr lang="en-US" altLang="zh-CN" sz="2400" b="0" i="1" smtClean="0">
                        <a:latin typeface="Cambria Math"/>
                        <a:cs typeface="Times New Roman" panose="02020603050405020304" pitchFamily="18" charset="0"/>
                      </a:rPr>
                      <m:t>𝑔</m:t>
                    </m:r>
                  </m:oMath>
                </a14:m>
                <a:r>
                  <a:rPr lang="en-US" altLang="zh-CN" sz="24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𝑖𝑛</m:t>
                        </m:r>
                      </m:sup>
                    </m:sSubSup>
                  </m:oMath>
                </a14:m>
                <a:r>
                  <a:rPr lang="en-US" altLang="zh-CN" sz="2400" dirty="0">
                    <a:latin typeface="Times New Roman" panose="02020603050405020304" pitchFamily="18" charset="0"/>
                    <a:cs typeface="Times New Roman" panose="02020603050405020304" pitchFamily="18" charset="0"/>
                  </a:rPr>
                  <a:t> be the total spending of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on goods from country </a:t>
                </a:r>
                <a14:m>
                  <m:oMath xmlns:m="http://schemas.openxmlformats.org/officeDocument/2006/math">
                    <m:r>
                      <a:rPr lang="en-US" altLang="zh-CN" sz="2400" b="0" i="1" smtClean="0">
                        <a:latin typeface="Cambria Math"/>
                        <a:cs typeface="Times New Roman" panose="02020603050405020304" pitchFamily="18" charset="0"/>
                      </a:rPr>
                      <m:t>𝑖</m:t>
                    </m:r>
                  </m:oMath>
                </a14:m>
                <a:r>
                  <a:rPr lang="en-US" altLang="zh-CN" sz="2400" dirty="0">
                    <a:latin typeface="Times New Roman" panose="02020603050405020304" pitchFamily="18" charset="0"/>
                    <a:cs typeface="Times New Roman" panose="02020603050405020304" pitchFamily="18" charset="0"/>
                  </a:rPr>
                  <a:t> </a:t>
                </a:r>
              </a:p>
              <a:p>
                <a:pPr>
                  <a:spcAft>
                    <a:spcPts val="1200"/>
                  </a:spcAft>
                </a:pPr>
                <a:r>
                  <a:rPr lang="en-US" altLang="zh-CN" sz="2400" dirty="0">
                    <a:latin typeface="Times New Roman" panose="02020603050405020304" pitchFamily="18" charset="0"/>
                    <a:cs typeface="Times New Roman" panose="02020603050405020304" pitchFamily="18" charset="0"/>
                  </a:rPr>
                  <a:t> By standard EK, we know </a:t>
                </a:r>
              </a:p>
              <a:p>
                <a:pPr marL="0" indent="0">
                  <a:spcAft>
                    <a:spcPts val="1200"/>
                  </a:spcAft>
                  <a:buNone/>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a:cs typeface="Times New Roman" panose="02020603050405020304" pitchFamily="18" charset="0"/>
                            </a:rPr>
                          </m:ctrlPr>
                        </m:fPr>
                        <m:num>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𝑖𝑛</m:t>
                              </m:r>
                            </m:sup>
                          </m:sSubSup>
                        </m:num>
                        <m:den>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den>
                      </m:f>
                      <m:r>
                        <a:rPr lang="en-US" altLang="zh-CN" sz="2400" b="0" i="1" smtClean="0">
                          <a:latin typeface="Cambria Math"/>
                          <a:cs typeface="Times New Roman" panose="02020603050405020304" pitchFamily="18" charset="0"/>
                        </a:rPr>
                        <m:t>=</m:t>
                      </m:r>
                      <m:f>
                        <m:fPr>
                          <m:type m:val="lin"/>
                          <m:ctrlPr>
                            <a:rPr lang="en-US" altLang="zh-CN" sz="2400" b="0" i="1" smtClean="0">
                              <a:latin typeface="Cambria Math"/>
                              <a:cs typeface="Times New Roman" panose="02020603050405020304" pitchFamily="18" charset="0"/>
                            </a:rPr>
                          </m:ctrlPr>
                        </m:fPr>
                        <m:num>
                          <m:sSubSup>
                            <m:sSubSupPr>
                              <m:ctrlPr>
                                <a:rPr lang="en-US" altLang="zh-CN" sz="2400" i="1">
                                  <a:latin typeface="Cambria Math"/>
                                </a:rPr>
                              </m:ctrlPr>
                            </m:sSubSupPr>
                            <m:e>
                              <m:r>
                                <a:rPr lang="en-US" altLang="zh-CN" sz="2400" i="1">
                                  <a:latin typeface="Cambria Math"/>
                                </a:rPr>
                                <m:t>𝑇</m:t>
                              </m:r>
                            </m:e>
                            <m:sub>
                              <m:r>
                                <a:rPr lang="en-US" altLang="zh-CN" sz="2400" i="1">
                                  <a:latin typeface="Cambria Math"/>
                                </a:rPr>
                                <m:t>𝑔</m:t>
                              </m:r>
                            </m:sub>
                            <m:sup>
                              <m:r>
                                <a:rPr lang="en-US" altLang="zh-CN" sz="2400" b="0" i="1" smtClean="0">
                                  <a:latin typeface="Cambria Math"/>
                                </a:rPr>
                                <m:t>𝑖</m:t>
                              </m:r>
                            </m:sup>
                          </m:sSubSup>
                          <m:sSup>
                            <m:sSupPr>
                              <m:ctrlPr>
                                <a:rPr lang="en-US" altLang="zh-CN" sz="2400" i="1">
                                  <a:latin typeface="Cambria Math"/>
                                </a:rPr>
                              </m:ctrlPr>
                            </m:sSupPr>
                            <m:e>
                              <m:d>
                                <m:dPr>
                                  <m:begChr m:val="["/>
                                  <m:endChr m:val="]"/>
                                  <m:ctrlPr>
                                    <a:rPr lang="en-US" altLang="zh-CN" sz="2400" i="1">
                                      <a:latin typeface="Cambria Math"/>
                                    </a:rPr>
                                  </m:ctrlPr>
                                </m:dPr>
                                <m:e>
                                  <m:sSup>
                                    <m:sSupPr>
                                      <m:ctrlPr>
                                        <a:rPr lang="en-US" altLang="zh-CN" sz="2400" i="1">
                                          <a:latin typeface="Cambria Math"/>
                                        </a:rPr>
                                      </m:ctrlPr>
                                    </m:sSupPr>
                                    <m:e>
                                      <m:r>
                                        <a:rPr lang="en-US" altLang="zh-CN" sz="2400" i="1">
                                          <a:latin typeface="Cambria Math"/>
                                        </a:rPr>
                                        <m:t>𝜏</m:t>
                                      </m:r>
                                    </m:e>
                                    <m:sup>
                                      <m:r>
                                        <a:rPr lang="en-US" altLang="zh-CN" sz="2400" i="1">
                                          <a:latin typeface="Cambria Math"/>
                                        </a:rPr>
                                        <m:t>𝑖</m:t>
                                      </m:r>
                                      <m:r>
                                        <a:rPr lang="en-US" altLang="zh-CN" sz="2400" b="0" i="1" smtClean="0">
                                          <a:latin typeface="Cambria Math"/>
                                        </a:rPr>
                                        <m:t>𝑛</m:t>
                                      </m:r>
                                    </m:sup>
                                  </m:sSup>
                                  <m:sSup>
                                    <m:sSupPr>
                                      <m:ctrlPr>
                                        <a:rPr lang="en-US" altLang="zh-CN" sz="2400" i="1">
                                          <a:latin typeface="Cambria Math"/>
                                        </a:rPr>
                                      </m:ctrlPr>
                                    </m:sSupPr>
                                    <m:e>
                                      <m:d>
                                        <m:dPr>
                                          <m:ctrlPr>
                                            <a:rPr lang="en-US" altLang="zh-CN" sz="2400" i="1">
                                              <a:latin typeface="Cambria Math"/>
                                            </a:rPr>
                                          </m:ctrlPr>
                                        </m:dPr>
                                        <m:e>
                                          <m:sSup>
                                            <m:sSupPr>
                                              <m:ctrlPr>
                                                <a:rPr lang="en-US" altLang="zh-CN" sz="2400" i="1">
                                                  <a:latin typeface="Cambria Math"/>
                                                </a:rPr>
                                              </m:ctrlPr>
                                            </m:sSupPr>
                                            <m:e>
                                              <m:r>
                                                <a:rPr lang="en-US" altLang="zh-CN" sz="2400" i="1">
                                                  <a:latin typeface="Cambria Math"/>
                                                </a:rPr>
                                                <m:t>𝑤</m:t>
                                              </m:r>
                                            </m:e>
                                            <m:sup>
                                              <m:r>
                                                <a:rPr lang="en-US" altLang="zh-CN" sz="2400" b="0" i="1" smtClean="0">
                                                  <a:latin typeface="Cambria Math"/>
                                                </a:rPr>
                                                <m:t>𝑖</m:t>
                                              </m:r>
                                            </m:sup>
                                          </m:sSup>
                                        </m:e>
                                      </m:d>
                                    </m:e>
                                    <m:sup>
                                      <m:r>
                                        <a:rPr lang="en-US" altLang="zh-CN" sz="2400" i="1">
                                          <a:latin typeface="Cambria Math"/>
                                        </a:rPr>
                                        <m:t>1−</m:t>
                                      </m:r>
                                      <m:r>
                                        <a:rPr lang="en-US" altLang="zh-CN" sz="2400" i="1">
                                          <a:latin typeface="Cambria Math"/>
                                        </a:rPr>
                                        <m:t>𝜃</m:t>
                                      </m:r>
                                    </m:sup>
                                  </m:sSup>
                                  <m:sSup>
                                    <m:sSupPr>
                                      <m:ctrlPr>
                                        <a:rPr lang="en-US" altLang="zh-CN" sz="2400" i="1">
                                          <a:latin typeface="Cambria Math"/>
                                        </a:rPr>
                                      </m:ctrlPr>
                                    </m:sSupPr>
                                    <m:e>
                                      <m:d>
                                        <m:dPr>
                                          <m:ctrlPr>
                                            <a:rPr lang="en-US" altLang="zh-CN" sz="2400" i="1">
                                              <a:latin typeface="Cambria Math"/>
                                            </a:rPr>
                                          </m:ctrlPr>
                                        </m:dPr>
                                        <m:e>
                                          <m:sSubSup>
                                            <m:sSubSupPr>
                                              <m:ctrlPr>
                                                <a:rPr lang="en-US" altLang="zh-CN" sz="2400" i="1">
                                                  <a:latin typeface="Cambria Math"/>
                                                </a:rPr>
                                              </m:ctrlPr>
                                            </m:sSubSupPr>
                                            <m:e>
                                              <m:r>
                                                <m:rPr>
                                                  <m:sty m:val="p"/>
                                                </m:rPr>
                                                <a:rPr lang="en-US" altLang="zh-CN" sz="2400">
                                                  <a:latin typeface="Cambria Math"/>
                                                </a:rPr>
                                                <m:t>Φ</m:t>
                                              </m:r>
                                            </m:e>
                                            <m:sub>
                                              <m:r>
                                                <a:rPr lang="en-US" altLang="zh-CN" sz="2400" i="1">
                                                  <a:latin typeface="Cambria Math"/>
                                                </a:rPr>
                                                <m:t>𝑔</m:t>
                                              </m:r>
                                              <m:r>
                                                <a:rPr lang="en-US" altLang="zh-CN" sz="2400" b="0" i="1" smtClean="0">
                                                  <a:latin typeface="Cambria Math"/>
                                                </a:rPr>
                                                <m:t>−1</m:t>
                                              </m:r>
                                            </m:sub>
                                            <m:sup>
                                              <m:r>
                                                <a:rPr lang="en-US" altLang="zh-CN" sz="2400" b="0" i="1" smtClean="0">
                                                  <a:latin typeface="Cambria Math"/>
                                                </a:rPr>
                                                <m:t>𝑖</m:t>
                                              </m:r>
                                            </m:sup>
                                          </m:sSubSup>
                                          <m:r>
                                            <a:rPr lang="en-US" altLang="zh-CN" sz="2400" i="1">
                                              <a:latin typeface="Cambria Math"/>
                                            </a:rPr>
                                            <m:t> </m:t>
                                          </m:r>
                                        </m:e>
                                      </m:d>
                                    </m:e>
                                    <m:sup>
                                      <m:r>
                                        <a:rPr lang="en-US" altLang="zh-CN" sz="2400" i="1">
                                          <a:latin typeface="Cambria Math"/>
                                        </a:rPr>
                                        <m:t>−</m:t>
                                      </m:r>
                                      <m:f>
                                        <m:fPr>
                                          <m:ctrlPr>
                                            <a:rPr lang="en-US" altLang="zh-CN" sz="2400" i="1">
                                              <a:latin typeface="Cambria Math"/>
                                            </a:rPr>
                                          </m:ctrlPr>
                                        </m:fPr>
                                        <m:num>
                                          <m:r>
                                            <a:rPr lang="en-US" altLang="zh-CN" sz="2400" i="1">
                                              <a:latin typeface="Cambria Math"/>
                                            </a:rPr>
                                            <m:t>𝜃</m:t>
                                          </m:r>
                                        </m:num>
                                        <m:den>
                                          <m:r>
                                            <a:rPr lang="en-US" altLang="zh-CN" sz="2400" i="1">
                                              <a:latin typeface="Cambria Math"/>
                                            </a:rPr>
                                            <m:t>𝜅</m:t>
                                          </m:r>
                                        </m:den>
                                      </m:f>
                                    </m:sup>
                                  </m:sSup>
                                </m:e>
                              </m:d>
                            </m:e>
                            <m:sup>
                              <m:r>
                                <a:rPr lang="en-US" altLang="zh-CN" sz="2400" i="1">
                                  <a:latin typeface="Cambria Math"/>
                                </a:rPr>
                                <m:t>−</m:t>
                              </m:r>
                              <m:r>
                                <a:rPr lang="en-US" altLang="zh-CN" sz="2400" i="1">
                                  <a:latin typeface="Cambria Math"/>
                                </a:rPr>
                                <m:t>𝜅</m:t>
                              </m:r>
                            </m:sup>
                          </m:sSup>
                        </m:num>
                        <m:den>
                          <m:sSubSup>
                            <m:sSubSupPr>
                              <m:ctrlPr>
                                <a:rPr lang="en-US" altLang="zh-CN" sz="2400" b="0" i="1" smtClean="0">
                                  <a:latin typeface="Cambria Math"/>
                                  <a:cs typeface="Times New Roman" panose="02020603050405020304" pitchFamily="18" charset="0"/>
                                </a:rPr>
                              </m:ctrlPr>
                            </m:sSubSupPr>
                            <m:e>
                              <m:r>
                                <m:rPr>
                                  <m:sty m:val="p"/>
                                </m:rPr>
                                <a:rPr lang="en-US" altLang="zh-CN" sz="2400" b="0" i="0" smtClean="0">
                                  <a:latin typeface="Cambria Math"/>
                                  <a:cs typeface="Times New Roman" panose="02020603050405020304" pitchFamily="18" charset="0"/>
                                </a:rPr>
                                <m:t>Φ</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den>
                      </m:f>
                      <m:r>
                        <a:rPr lang="en-US" altLang="zh-CN" sz="2400" b="0" i="1" smtClean="0">
                          <a:latin typeface="Cambria Math"/>
                          <a:cs typeface="Times New Roman" panose="02020603050405020304" pitchFamily="18" charset="0"/>
                        </a:rPr>
                        <m:t>, </m:t>
                      </m:r>
                      <m:r>
                        <a:rPr lang="en-US" altLang="zh-CN" sz="2400" i="1">
                          <a:latin typeface="Cambria Math"/>
                        </a:rPr>
                        <m:t>𝑔</m:t>
                      </m:r>
                      <m:r>
                        <a:rPr lang="en-US" altLang="zh-CN" sz="2400" i="1" dirty="0">
                          <a:latin typeface="Cambria Math"/>
                          <a:cs typeface="Times New Roman" panose="02020603050405020304" pitchFamily="18" charset="0"/>
                        </a:rPr>
                        <m:t>=2,⋯,</m:t>
                      </m:r>
                      <m:r>
                        <a:rPr lang="en-US" altLang="zh-CN" sz="2400" i="1" dirty="0">
                          <a:latin typeface="Cambria Math"/>
                          <a:cs typeface="Times New Roman" panose="02020603050405020304" pitchFamily="18" charset="0"/>
                        </a:rPr>
                        <m:t>𝐺</m:t>
                      </m:r>
                    </m:oMath>
                  </m:oMathPara>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The total earnings of country </a:t>
                </a:r>
                <a14:m>
                  <m:oMath xmlns:m="http://schemas.openxmlformats.org/officeDocument/2006/math">
                    <m:r>
                      <a:rPr lang="en-US" altLang="zh-CN" sz="2400" b="0" i="1" smtClean="0">
                        <a:latin typeface="Cambria Math"/>
                        <a:cs typeface="Times New Roman" panose="02020603050405020304" pitchFamily="18" charset="0"/>
                      </a:rPr>
                      <m:t>𝑖</m:t>
                    </m:r>
                  </m:oMath>
                </a14:m>
                <a:r>
                  <a:rPr lang="en-US" altLang="zh-CN" sz="2400" dirty="0">
                    <a:latin typeface="Times New Roman" panose="02020603050405020304" pitchFamily="18" charset="0"/>
                    <a:cs typeface="Times New Roman" panose="02020603050405020304" pitchFamily="18" charset="0"/>
                  </a:rPr>
                  <a:t> at the end of stage </a:t>
                </a:r>
                <a14:m>
                  <m:oMath xmlns:m="http://schemas.openxmlformats.org/officeDocument/2006/math">
                    <m:r>
                      <a:rPr lang="en-US" altLang="zh-CN" sz="2400" b="0" i="1" smtClean="0">
                        <a:latin typeface="Cambria Math"/>
                        <a:cs typeface="Times New Roman" panose="02020603050405020304" pitchFamily="18" charset="0"/>
                      </a:rPr>
                      <m:t>𝑔</m:t>
                    </m:r>
                  </m:oMath>
                </a14:m>
                <a:r>
                  <a:rPr lang="en-US" altLang="zh-CN" sz="2400" dirty="0">
                    <a:latin typeface="Times New Roman" panose="02020603050405020304" pitchFamily="18" charset="0"/>
                    <a:cs typeface="Times New Roman" panose="02020603050405020304" pitchFamily="18" charset="0"/>
                  </a:rPr>
                  <a:t> is given by </a:t>
                </a:r>
              </a:p>
              <a:p>
                <a:pPr marL="457200" lvl="1" indent="0">
                  <a:spcAft>
                    <a:spcPts val="1200"/>
                  </a:spcAft>
                  <a:buNone/>
                </a:pPr>
                <a14:m>
                  <m:oMathPara xmlns:m="http://schemas.openxmlformats.org/officeDocument/2006/math">
                    <m:oMathParaPr>
                      <m:jc m:val="centerGroup"/>
                    </m:oMathParaPr>
                    <m:oMath xmlns:m="http://schemas.openxmlformats.org/officeDocument/2006/math">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𝐸</m:t>
                          </m:r>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𝑖</m:t>
                          </m:r>
                        </m:sup>
                      </m:sSubSup>
                      <m:r>
                        <a:rPr lang="en-US" altLang="zh-CN" sz="2400" b="0" i="1" dirty="0" smtClean="0">
                          <a:latin typeface="Cambria Math"/>
                          <a:cs typeface="Times New Roman" panose="02020603050405020304" pitchFamily="18" charset="0"/>
                        </a:rPr>
                        <m:t>=</m:t>
                      </m:r>
                      <m:sSub>
                        <m:sSubPr>
                          <m:ctrlPr>
                            <a:rPr lang="en-US" altLang="zh-CN" sz="2400" b="0" i="1" dirty="0" smtClean="0">
                              <a:latin typeface="Cambria Math"/>
                              <a:cs typeface="Times New Roman" panose="02020603050405020304" pitchFamily="18" charset="0"/>
                            </a:rPr>
                          </m:ctrlPr>
                        </m:sSubPr>
                        <m:e>
                          <m:r>
                            <m:rPr>
                              <m:sty m:val="p"/>
                            </m:rPr>
                            <a:rPr lang="en-US" altLang="zh-CN" sz="2400" b="0" i="0" dirty="0" smtClean="0">
                              <a:latin typeface="Cambria Math"/>
                              <a:cs typeface="Times New Roman" panose="02020603050405020304" pitchFamily="18" charset="0"/>
                            </a:rPr>
                            <m:t>Σ</m:t>
                          </m:r>
                        </m:e>
                        <m:sub>
                          <m:r>
                            <a:rPr lang="en-US" altLang="zh-CN" sz="2400" b="0" i="1" dirty="0" smtClean="0">
                              <a:latin typeface="Cambria Math"/>
                              <a:cs typeface="Times New Roman" panose="02020603050405020304" pitchFamily="18" charset="0"/>
                            </a:rPr>
                            <m:t>𝑛</m:t>
                          </m:r>
                        </m:sub>
                      </m:sSub>
                      <m:sSubSup>
                        <m:sSubSupPr>
                          <m:ctrlPr>
                            <a:rPr lang="en-US" altLang="zh-CN" sz="2400" b="0" i="1" dirty="0" smtClean="0">
                              <a:latin typeface="Cambria Math"/>
                              <a:cs typeface="Times New Roman" panose="02020603050405020304" pitchFamily="18" charset="0"/>
                            </a:rPr>
                          </m:ctrlPr>
                        </m:sSubSupPr>
                        <m:e>
                          <m:r>
                            <a:rPr lang="en-US" altLang="zh-CN" sz="2400" b="0" i="1" dirty="0" smtClean="0">
                              <a:latin typeface="Cambria Math"/>
                              <a:cs typeface="Times New Roman" panose="02020603050405020304" pitchFamily="18" charset="0"/>
                            </a:rPr>
                            <m:t>𝑋</m:t>
                          </m:r>
                        </m:e>
                        <m:sub>
                          <m:r>
                            <a:rPr lang="en-US" altLang="zh-CN" sz="2400" b="0" i="1" dirty="0" smtClean="0">
                              <a:latin typeface="Cambria Math"/>
                              <a:cs typeface="Times New Roman" panose="02020603050405020304" pitchFamily="18" charset="0"/>
                            </a:rPr>
                            <m:t>𝑔</m:t>
                          </m:r>
                        </m:sub>
                        <m:sup>
                          <m:r>
                            <a:rPr lang="en-US" altLang="zh-CN" sz="2400" b="0" i="1" dirty="0" smtClean="0">
                              <a:latin typeface="Cambria Math"/>
                              <a:cs typeface="Times New Roman" panose="02020603050405020304" pitchFamily="18" charset="0"/>
                            </a:rPr>
                            <m:t>𝑖𝑛</m:t>
                          </m:r>
                        </m:sup>
                      </m:sSubSup>
                    </m:oMath>
                  </m:oMathPara>
                </a14:m>
                <a:endParaRPr lang="en-US" altLang="zh-CN" sz="2400" dirty="0">
                  <a:latin typeface="Times New Roman" panose="02020603050405020304" pitchFamily="18" charset="0"/>
                  <a:cs typeface="Times New Roman" panose="02020603050405020304" pitchFamily="18" charset="0"/>
                </a:endParaRPr>
              </a:p>
              <a:p>
                <a:pPr indent="-285750">
                  <a:spcAft>
                    <a:spcPts val="1200"/>
                  </a:spcAft>
                </a:pPr>
                <a:r>
                  <a:rPr lang="en-US" altLang="zh-CN" sz="2400" dirty="0">
                    <a:latin typeface="Times New Roman" panose="02020603050405020304" pitchFamily="18" charset="0"/>
                    <a:cs typeface="Times New Roman" panose="02020603050405020304" pitchFamily="18" charset="0"/>
                  </a:rPr>
                  <a:t>By production function, </a:t>
                </a:r>
                <a14:m>
                  <m:oMath xmlns:m="http://schemas.openxmlformats.org/officeDocument/2006/math">
                    <m:r>
                      <a:rPr lang="en-US" altLang="zh-CN" sz="2400" b="0" i="0"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𝜃</m:t>
                    </m:r>
                  </m:oMath>
                </a14:m>
                <a:r>
                  <a:rPr lang="en-US" altLang="zh-CN" sz="2400" dirty="0">
                    <a:latin typeface="Times New Roman" panose="02020603050405020304" pitchFamily="18" charset="0"/>
                    <a:cs typeface="Times New Roman" panose="02020603050405020304" pitchFamily="18" charset="0"/>
                  </a:rPr>
                  <a:t> fraction of the total earnings will be paid to households, and </a:t>
                </a:r>
                <a14:m>
                  <m:oMath xmlns:m="http://schemas.openxmlformats.org/officeDocument/2006/math">
                    <m:r>
                      <a:rPr lang="en-US" altLang="zh-CN" sz="2400" b="0" i="1" smtClean="0">
                        <a:latin typeface="Cambria Math"/>
                        <a:cs typeface="Times New Roman" panose="02020603050405020304" pitchFamily="18" charset="0"/>
                      </a:rPr>
                      <m:t>𝜃</m:t>
                    </m:r>
                  </m:oMath>
                </a14:m>
                <a:r>
                  <a:rPr lang="en-US" altLang="zh-CN" sz="2400" dirty="0">
                    <a:latin typeface="Times New Roman" panose="02020603050405020304" pitchFamily="18" charset="0"/>
                    <a:cs typeface="Times New Roman" panose="02020603050405020304" pitchFamily="18" charset="0"/>
                  </a:rPr>
                  <a:t> to purchase inputs. Thus, for country </a:t>
                </a:r>
                <a14:m>
                  <m:oMath xmlns:m="http://schemas.openxmlformats.org/officeDocument/2006/math">
                    <m:r>
                      <a:rPr lang="en-US" altLang="zh-CN" sz="2400" b="0" i="1"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a:t>
                </a:r>
              </a:p>
              <a:p>
                <a:pPr marL="57150" lvl="1" indent="0">
                  <a:spcAft>
                    <a:spcPts val="1200"/>
                  </a:spcAft>
                  <a:buNone/>
                </a:pPr>
                <a14:m>
                  <m:oMathPara xmlns:m="http://schemas.openxmlformats.org/officeDocument/2006/math">
                    <m:oMathParaPr>
                      <m:jc m:val="center"/>
                    </m:oMathParaPr>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𝜃</m:t>
                      </m:r>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𝐸</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oMath>
                  </m:oMathPara>
                </a14:m>
                <a:endParaRPr lang="en-US" altLang="zh-CN" sz="2400" dirty="0">
                  <a:latin typeface="Times New Roman" panose="02020603050405020304" pitchFamily="18" charset="0"/>
                  <a:cs typeface="Times New Roman" panose="02020603050405020304" pitchFamily="18" charset="0"/>
                </a:endParaRPr>
              </a:p>
              <a:p>
                <a:pPr indent="-285750">
                  <a:spcAft>
                    <a:spcPts val="1200"/>
                  </a:spcAft>
                </a:pPr>
                <a:endParaRPr lang="en-US" altLang="zh-CN" sz="1800" dirty="0">
                  <a:latin typeface="Times New Roman" panose="02020603050405020304" pitchFamily="18" charset="0"/>
                  <a:cs typeface="Times New Roman" panose="02020603050405020304" pitchFamily="18" charset="0"/>
                </a:endParaRPr>
              </a:p>
              <a:p>
                <a:pPr marL="457200" lvl="1" indent="0">
                  <a:spcAft>
                    <a:spcPts val="1200"/>
                  </a:spcAft>
                  <a:buNone/>
                </a:pPr>
                <a:endParaRPr lang="en-US" altLang="zh-CN" sz="1800" dirty="0">
                  <a:latin typeface="Times New Roman" panose="02020603050405020304" pitchFamily="18" charset="0"/>
                  <a:cs typeface="Times New Roman" panose="02020603050405020304" pitchFamily="18" charset="0"/>
                </a:endParaRP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323528" y="971599"/>
                <a:ext cx="8712968" cy="5749875"/>
              </a:xfrm>
              <a:blipFill>
                <a:blip r:embed="rId2"/>
                <a:stretch>
                  <a:fillRect l="-1050" t="-847" r="-154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C913308-F349-4B6D-A68A-DD1791B4A57B}" type="slidenum">
              <a:rPr lang="zh-CN" altLang="en-US" smtClean="0"/>
              <a:pPr/>
              <a:t>35</a:t>
            </a:fld>
            <a:endParaRPr lang="zh-CN" altLang="en-US"/>
          </a:p>
        </p:txBody>
      </p:sp>
    </p:spTree>
    <p:extLst>
      <p:ext uri="{BB962C8B-B14F-4D97-AF65-F5344CB8AC3E}">
        <p14:creationId xmlns:p14="http://schemas.microsoft.com/office/powerpoint/2010/main" val="918444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solidFill>
                  <a:srgbClr val="C00000"/>
                </a:solidFill>
                <a:latin typeface="Times New Roman" panose="02020603050405020304" pitchFamily="18" charset="0"/>
                <a:cs typeface="Times New Roman" panose="02020603050405020304" pitchFamily="18" charset="0"/>
              </a:rPr>
              <a:t>PPI definition</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620688"/>
                <a:ext cx="8856984" cy="5976664"/>
              </a:xfrm>
            </p:spPr>
            <p:txBody>
              <a:bodyPr>
                <a:noAutofit/>
              </a:bodyPr>
              <a:lstStyle/>
              <a:p>
                <a:r>
                  <a:rPr lang="en-US" altLang="zh-CN" sz="2400" dirty="0">
                    <a:latin typeface="Times New Roman" panose="02020603050405020304" pitchFamily="18" charset="0"/>
                    <a:cs typeface="Times New Roman" panose="02020603050405020304" pitchFamily="18" charset="0"/>
                  </a:rPr>
                  <a:t>Given wage assignment, </a:t>
                </a:r>
                <a14:m>
                  <m:oMath xmlns:m="http://schemas.openxmlformats.org/officeDocument/2006/math">
                    <m:r>
                      <a:rPr lang="en-US" altLang="zh-CN" sz="2400" i="1">
                        <a:latin typeface="Cambria Math"/>
                      </a:rPr>
                      <m:t>{</m:t>
                    </m:r>
                    <m:sSup>
                      <m:sSupPr>
                        <m:ctrlPr>
                          <a:rPr lang="en-US" altLang="zh-CN" sz="2400" i="1">
                            <a:latin typeface="Cambria Math"/>
                          </a:rPr>
                        </m:ctrlPr>
                      </m:sSupPr>
                      <m:e>
                        <m:r>
                          <a:rPr lang="en-US" altLang="zh-CN" sz="2400" i="1">
                            <a:latin typeface="Cambria Math"/>
                          </a:rPr>
                          <m:t>𝑤</m:t>
                        </m:r>
                      </m:e>
                      <m:sup>
                        <m:r>
                          <a:rPr lang="en-US" altLang="zh-CN" sz="2400" i="1">
                            <a:latin typeface="Cambria Math"/>
                          </a:rPr>
                          <m:t>1</m:t>
                        </m:r>
                      </m:sup>
                    </m:sSup>
                    <m:r>
                      <a:rPr lang="en-US" altLang="zh-CN" sz="2400" i="1">
                        <a:latin typeface="Cambria Math"/>
                      </a:rPr>
                      <m:t>,⋯,</m:t>
                    </m:r>
                    <m:sSup>
                      <m:sSupPr>
                        <m:ctrlPr>
                          <a:rPr lang="en-US" altLang="zh-CN" sz="2400" i="1">
                            <a:latin typeface="Cambria Math"/>
                          </a:rPr>
                        </m:ctrlPr>
                      </m:sSupPr>
                      <m:e>
                        <m:r>
                          <a:rPr lang="en-US" altLang="zh-CN" sz="2400" i="1">
                            <a:latin typeface="Cambria Math"/>
                          </a:rPr>
                          <m:t>𝑤</m:t>
                        </m:r>
                      </m:e>
                      <m:sup>
                        <m:r>
                          <a:rPr lang="en-US" altLang="zh-CN" sz="2400" i="1">
                            <a:latin typeface="Cambria Math"/>
                          </a:rPr>
                          <m:t>𝑁</m:t>
                        </m:r>
                      </m:sup>
                    </m:sSup>
                    <m:r>
                      <a:rPr lang="en-US" altLang="zh-CN" sz="2400" i="1">
                        <a:latin typeface="Cambria Math"/>
                      </a:rPr>
                      <m:t>}</m:t>
                    </m:r>
                  </m:oMath>
                </a14:m>
                <a:r>
                  <a:rPr lang="en-US" altLang="zh-CN" sz="2400" dirty="0">
                    <a:latin typeface="Times New Roman" panose="02020603050405020304" pitchFamily="18" charset="0"/>
                    <a:cs typeface="Times New Roman" panose="02020603050405020304" pitchFamily="18" charset="0"/>
                  </a:rPr>
                  <a:t>, the PPI in country </a:t>
                </a:r>
                <a14:m>
                  <m:oMath xmlns:m="http://schemas.openxmlformats.org/officeDocument/2006/math">
                    <m:r>
                      <a:rPr lang="en-US" altLang="zh-CN" sz="2400" i="1">
                        <a:latin typeface="Cambria Math"/>
                      </a:rPr>
                      <m:t>𝑛</m:t>
                    </m:r>
                  </m:oMath>
                </a14:m>
                <a:r>
                  <a:rPr lang="en-US" altLang="zh-CN" sz="2400" dirty="0">
                    <a:latin typeface="Times New Roman" panose="02020603050405020304" pitchFamily="18" charset="0"/>
                    <a:cs typeface="Times New Roman" panose="02020603050405020304" pitchFamily="18" charset="0"/>
                  </a:rPr>
                  <a:t> is:</a:t>
                </a:r>
              </a:p>
              <a:p>
                <a:pPr marL="0" indent="0">
                  <a:buNone/>
                </a:pPr>
                <a14:m>
                  <m:oMathPara xmlns:m="http://schemas.openxmlformats.org/officeDocument/2006/math">
                    <m:oMathParaPr>
                      <m:jc m:val="centerGroup"/>
                    </m:oMathParaPr>
                    <m:oMath xmlns:m="http://schemas.openxmlformats.org/officeDocument/2006/math">
                      <m:r>
                        <a:rPr lang="en-US" altLang="zh-CN" sz="2200" b="0" i="1" smtClean="0">
                          <a:latin typeface="Cambria Math"/>
                        </a:rPr>
                        <m:t>𝑃𝑃</m:t>
                      </m:r>
                      <m:sSup>
                        <m:sSupPr>
                          <m:ctrlPr>
                            <a:rPr lang="en-US" altLang="zh-CN" sz="2200" b="0" i="1" smtClean="0">
                              <a:latin typeface="Cambria Math"/>
                            </a:rPr>
                          </m:ctrlPr>
                        </m:sSupPr>
                        <m:e>
                          <m:r>
                            <a:rPr lang="en-US" altLang="zh-CN" sz="2200" b="0" i="1" smtClean="0">
                              <a:latin typeface="Cambria Math"/>
                            </a:rPr>
                            <m:t>𝐼</m:t>
                          </m:r>
                        </m:e>
                        <m:sup>
                          <m:r>
                            <a:rPr lang="en-US" altLang="zh-CN" sz="2200" b="0" i="1" smtClean="0">
                              <a:latin typeface="Cambria Math"/>
                            </a:rPr>
                            <m:t>𝑛</m:t>
                          </m:r>
                        </m:sup>
                      </m:sSup>
                      <m:r>
                        <a:rPr lang="en-US" altLang="zh-CN" sz="2200" i="1" smtClean="0">
                          <a:latin typeface="Cambria Math"/>
                        </a:rPr>
                        <m:t>=</m:t>
                      </m:r>
                      <m:sSup>
                        <m:sSupPr>
                          <m:ctrlPr>
                            <a:rPr lang="en-US" altLang="zh-CN" sz="2200" b="0" i="1" smtClean="0">
                              <a:latin typeface="Cambria Math"/>
                            </a:rPr>
                          </m:ctrlPr>
                        </m:sSupPr>
                        <m:e>
                          <m:d>
                            <m:dPr>
                              <m:begChr m:val="["/>
                              <m:endChr m:val="]"/>
                              <m:ctrlPr>
                                <a:rPr lang="en-US" altLang="zh-CN" sz="2200" b="0" i="1" smtClean="0">
                                  <a:latin typeface="Cambria Math"/>
                                </a:rPr>
                              </m:ctrlPr>
                            </m:dPr>
                            <m:e>
                              <m:f>
                                <m:fPr>
                                  <m:ctrlPr>
                                    <a:rPr lang="en-US" altLang="zh-CN" sz="2200" b="0" i="1" smtClean="0">
                                      <a:latin typeface="Cambria Math"/>
                                    </a:rPr>
                                  </m:ctrlPr>
                                </m:fPr>
                                <m:num>
                                  <m:sSup>
                                    <m:sSupPr>
                                      <m:ctrlPr>
                                        <a:rPr lang="en-US" altLang="zh-CN" sz="2200" b="0" i="1" smtClean="0">
                                          <a:latin typeface="Cambria Math"/>
                                        </a:rPr>
                                      </m:ctrlPr>
                                    </m:sSupPr>
                                    <m:e>
                                      <m:r>
                                        <a:rPr lang="en-US" altLang="zh-CN" sz="2200" b="0" i="1" smtClean="0">
                                          <a:latin typeface="Cambria Math"/>
                                        </a:rPr>
                                        <m:t>𝑤</m:t>
                                      </m:r>
                                    </m:e>
                                    <m:sup>
                                      <m:r>
                                        <a:rPr lang="en-US" altLang="zh-CN" sz="2200" b="0" i="1" smtClean="0">
                                          <a:latin typeface="Cambria Math"/>
                                        </a:rPr>
                                        <m:t>𝑛</m:t>
                                      </m:r>
                                    </m:sup>
                                  </m:sSup>
                                </m:num>
                                <m:den>
                                  <m:r>
                                    <a:rPr lang="en-US" altLang="zh-CN" sz="2200" b="0" i="1" smtClean="0">
                                      <a:latin typeface="Cambria Math"/>
                                    </a:rPr>
                                    <m:t>𝑒𝑥𝑝</m:t>
                                  </m:r>
                                  <m:d>
                                    <m:dPr>
                                      <m:ctrlPr>
                                        <a:rPr lang="en-US" altLang="zh-CN" sz="2200" b="0" i="1" smtClean="0">
                                          <a:latin typeface="Cambria Math"/>
                                        </a:rPr>
                                      </m:ctrlPr>
                                    </m:dPr>
                                    <m:e>
                                      <m:f>
                                        <m:fPr>
                                          <m:ctrlPr>
                                            <a:rPr lang="en-US" altLang="zh-CN" sz="2200" b="0" i="1" smtClean="0">
                                              <a:latin typeface="Cambria Math"/>
                                            </a:rPr>
                                          </m:ctrlPr>
                                        </m:fPr>
                                        <m:num>
                                          <m:r>
                                            <a:rPr lang="en-US" altLang="zh-CN" sz="2200" b="0" i="1" smtClean="0">
                                              <a:latin typeface="Cambria Math"/>
                                            </a:rPr>
                                            <m:t>𝛾</m:t>
                                          </m:r>
                                        </m:num>
                                        <m:den>
                                          <m:r>
                                            <a:rPr lang="en-US" altLang="zh-CN" sz="2200" b="0" i="1" smtClean="0">
                                              <a:latin typeface="Cambria Math"/>
                                            </a:rPr>
                                            <m:t>𝜅</m:t>
                                          </m:r>
                                        </m:den>
                                      </m:f>
                                    </m:e>
                                  </m:d>
                                  <m:sSup>
                                    <m:sSupPr>
                                      <m:ctrlPr>
                                        <a:rPr lang="en-US" altLang="zh-CN" sz="2200" b="0" i="1" smtClean="0">
                                          <a:latin typeface="Cambria Math"/>
                                        </a:rPr>
                                      </m:ctrlPr>
                                    </m:sSupPr>
                                    <m:e>
                                      <m:d>
                                        <m:dPr>
                                          <m:ctrlPr>
                                            <a:rPr lang="en-US" altLang="zh-CN" sz="2200" b="0" i="1" smtClean="0">
                                              <a:latin typeface="Cambria Math"/>
                                            </a:rPr>
                                          </m:ctrlPr>
                                        </m:dPr>
                                        <m:e>
                                          <m:sSubSup>
                                            <m:sSubSupPr>
                                              <m:ctrlPr>
                                                <a:rPr lang="en-US" altLang="zh-CN" sz="2200" b="0" i="1" smtClean="0">
                                                  <a:latin typeface="Cambria Math"/>
                                                </a:rPr>
                                              </m:ctrlPr>
                                            </m:sSubSupPr>
                                            <m:e>
                                              <m:r>
                                                <a:rPr lang="en-US" altLang="zh-CN" sz="2200" b="0" i="1" smtClean="0">
                                                  <a:latin typeface="Cambria Math"/>
                                                </a:rPr>
                                                <m:t>𝑇</m:t>
                                              </m:r>
                                            </m:e>
                                            <m:sub>
                                              <m:r>
                                                <a:rPr lang="en-US" altLang="zh-CN" sz="2200" b="0" i="1" smtClean="0">
                                                  <a:latin typeface="Cambria Math"/>
                                                </a:rPr>
                                                <m:t>1</m:t>
                                              </m:r>
                                            </m:sub>
                                            <m:sup>
                                              <m:r>
                                                <a:rPr lang="en-US" altLang="zh-CN" sz="2200" b="0" i="1" smtClean="0">
                                                  <a:latin typeface="Cambria Math"/>
                                                </a:rPr>
                                                <m:t>𝑛</m:t>
                                              </m:r>
                                            </m:sup>
                                          </m:sSubSup>
                                        </m:e>
                                      </m:d>
                                    </m:e>
                                    <m:sup>
                                      <m:f>
                                        <m:fPr>
                                          <m:ctrlPr>
                                            <a:rPr lang="en-US" altLang="zh-CN" sz="2200" b="0" i="1" smtClean="0">
                                              <a:latin typeface="Cambria Math"/>
                                            </a:rPr>
                                          </m:ctrlPr>
                                        </m:fPr>
                                        <m:num>
                                          <m:r>
                                            <a:rPr lang="en-US" altLang="zh-CN" sz="2200" b="0" i="1" smtClean="0">
                                              <a:latin typeface="Cambria Math"/>
                                            </a:rPr>
                                            <m:t>1</m:t>
                                          </m:r>
                                        </m:num>
                                        <m:den>
                                          <m:r>
                                            <a:rPr lang="en-US" altLang="zh-CN" sz="2200" b="0" i="1" smtClean="0">
                                              <a:latin typeface="Cambria Math"/>
                                            </a:rPr>
                                            <m:t>𝜅</m:t>
                                          </m:r>
                                        </m:den>
                                      </m:f>
                                    </m:sup>
                                  </m:sSup>
                                </m:den>
                              </m:f>
                            </m:e>
                          </m:d>
                        </m:e>
                        <m:sup>
                          <m:sSubSup>
                            <m:sSubSupPr>
                              <m:ctrlPr>
                                <a:rPr lang="en-US" altLang="zh-CN" sz="2200" b="0" i="1" smtClean="0">
                                  <a:latin typeface="Cambria Math"/>
                                </a:rPr>
                              </m:ctrlPr>
                            </m:sSubSupPr>
                            <m:e>
                              <m:r>
                                <a:rPr lang="en-US" altLang="zh-CN" sz="2200" b="0" i="1" smtClean="0">
                                  <a:latin typeface="Cambria Math"/>
                                </a:rPr>
                                <m:t>𝜔</m:t>
                              </m:r>
                            </m:e>
                            <m:sub>
                              <m:r>
                                <a:rPr lang="en-US" altLang="zh-CN" sz="2200" b="0" i="1" smtClean="0">
                                  <a:latin typeface="Cambria Math"/>
                                </a:rPr>
                                <m:t>1</m:t>
                              </m:r>
                            </m:sub>
                            <m:sup>
                              <m:r>
                                <a:rPr lang="en-US" altLang="zh-CN" sz="2200" b="0" i="1" smtClean="0">
                                  <a:latin typeface="Cambria Math"/>
                                </a:rPr>
                                <m:t>𝑛</m:t>
                              </m:r>
                            </m:sup>
                          </m:sSubSup>
                        </m:sup>
                      </m:sSup>
                      <m:sSubSup>
                        <m:sSubSupPr>
                          <m:ctrlPr>
                            <a:rPr lang="en-US" altLang="zh-CN" sz="2200" b="0" i="1" smtClean="0">
                              <a:latin typeface="Cambria Math"/>
                            </a:rPr>
                          </m:ctrlPr>
                        </m:sSubSupPr>
                        <m:e>
                          <m:r>
                            <m:rPr>
                              <m:sty m:val="p"/>
                            </m:rPr>
                            <a:rPr lang="en-US" altLang="zh-CN" sz="2200" b="0" i="0" smtClean="0">
                              <a:latin typeface="Cambria Math"/>
                            </a:rPr>
                            <m:t>Π</m:t>
                          </m:r>
                        </m:e>
                        <m:sub>
                          <m:r>
                            <a:rPr lang="en-US" altLang="zh-CN" sz="2200" b="0" i="1" smtClean="0">
                              <a:latin typeface="Cambria Math"/>
                            </a:rPr>
                            <m:t>𝑔</m:t>
                          </m:r>
                          <m:r>
                            <a:rPr lang="en-US" altLang="zh-CN" sz="2200" b="0" i="1" smtClean="0">
                              <a:latin typeface="Cambria Math"/>
                            </a:rPr>
                            <m:t>=2</m:t>
                          </m:r>
                        </m:sub>
                        <m:sup>
                          <m:r>
                            <a:rPr lang="en-US" altLang="zh-CN" sz="2200" b="0" i="1" smtClean="0">
                              <a:latin typeface="Cambria Math"/>
                            </a:rPr>
                            <m:t>𝐺</m:t>
                          </m:r>
                        </m:sup>
                      </m:sSubSup>
                      <m:sSup>
                        <m:sSupPr>
                          <m:ctrlPr>
                            <a:rPr lang="en-US" altLang="zh-CN" sz="2200" i="1">
                              <a:latin typeface="Cambria Math"/>
                            </a:rPr>
                          </m:ctrlPr>
                        </m:sSupPr>
                        <m:e>
                          <m:d>
                            <m:dPr>
                              <m:begChr m:val="["/>
                              <m:endChr m:val="]"/>
                              <m:ctrlPr>
                                <a:rPr lang="en-US" altLang="zh-CN" sz="2200" i="1">
                                  <a:latin typeface="Cambria Math"/>
                                </a:rPr>
                              </m:ctrlPr>
                            </m:dPr>
                            <m:e>
                              <m:f>
                                <m:fPr>
                                  <m:ctrlPr>
                                    <a:rPr lang="en-US" altLang="zh-CN" sz="2200" i="1">
                                      <a:latin typeface="Cambria Math"/>
                                    </a:rPr>
                                  </m:ctrlPr>
                                </m:fPr>
                                <m:num>
                                  <m:sSup>
                                    <m:sSupPr>
                                      <m:ctrlPr>
                                        <a:rPr lang="en-US" altLang="zh-CN" sz="2200" b="0" i="1" smtClean="0">
                                          <a:latin typeface="Cambria Math"/>
                                        </a:rPr>
                                      </m:ctrlPr>
                                    </m:sSupPr>
                                    <m:e>
                                      <m:d>
                                        <m:dPr>
                                          <m:ctrlPr>
                                            <a:rPr lang="en-US" altLang="zh-CN" sz="2200" b="0" i="1" smtClean="0">
                                              <a:latin typeface="Cambria Math"/>
                                            </a:rPr>
                                          </m:ctrlPr>
                                        </m:dPr>
                                        <m:e>
                                          <m:sSup>
                                            <m:sSupPr>
                                              <m:ctrlPr>
                                                <a:rPr lang="en-US" altLang="zh-CN" sz="2200" i="1">
                                                  <a:latin typeface="Cambria Math"/>
                                                </a:rPr>
                                              </m:ctrlPr>
                                            </m:sSupPr>
                                            <m:e>
                                              <m:r>
                                                <a:rPr lang="en-US" altLang="zh-CN" sz="2200" i="1">
                                                  <a:latin typeface="Cambria Math"/>
                                                </a:rPr>
                                                <m:t>𝑤</m:t>
                                              </m:r>
                                            </m:e>
                                            <m:sup>
                                              <m:r>
                                                <a:rPr lang="en-US" altLang="zh-CN" sz="2200" i="1">
                                                  <a:latin typeface="Cambria Math"/>
                                                </a:rPr>
                                                <m:t>𝑛</m:t>
                                              </m:r>
                                            </m:sup>
                                          </m:sSup>
                                        </m:e>
                                      </m:d>
                                    </m:e>
                                    <m:sup>
                                      <m:r>
                                        <a:rPr lang="en-US" altLang="zh-CN" sz="2200" b="0" i="1" smtClean="0">
                                          <a:latin typeface="Cambria Math"/>
                                        </a:rPr>
                                        <m:t>1−</m:t>
                                      </m:r>
                                      <m:r>
                                        <a:rPr lang="en-US" altLang="zh-CN" sz="2200" b="0" i="1" smtClean="0">
                                          <a:latin typeface="Cambria Math"/>
                                        </a:rPr>
                                        <m:t>𝜃</m:t>
                                      </m:r>
                                    </m:sup>
                                  </m:sSup>
                                  <m:sSup>
                                    <m:sSupPr>
                                      <m:ctrlPr>
                                        <a:rPr lang="en-US" altLang="zh-CN" sz="2200" b="0" i="1" smtClean="0">
                                          <a:latin typeface="Cambria Math"/>
                                        </a:rPr>
                                      </m:ctrlPr>
                                    </m:sSupPr>
                                    <m:e>
                                      <m:d>
                                        <m:dPr>
                                          <m:ctrlPr>
                                            <a:rPr lang="en-US" altLang="zh-CN" sz="2200" b="0" i="1" smtClean="0">
                                              <a:latin typeface="Cambria Math"/>
                                            </a:rPr>
                                          </m:ctrlPr>
                                        </m:dPr>
                                        <m:e>
                                          <m:sSubSup>
                                            <m:sSubSupPr>
                                              <m:ctrlPr>
                                                <a:rPr lang="en-US" altLang="zh-CN" sz="2200" b="0" i="1" smtClean="0">
                                                  <a:latin typeface="Cambria Math"/>
                                                </a:rPr>
                                              </m:ctrlPr>
                                            </m:sSubSupPr>
                                            <m:e>
                                              <m:r>
                                                <m:rPr>
                                                  <m:sty m:val="p"/>
                                                </m:rPr>
                                                <a:rPr lang="en-US" altLang="zh-CN" sz="2200" b="0" i="0" smtClean="0">
                                                  <a:latin typeface="Cambria Math"/>
                                                </a:rPr>
                                                <m:t>Φ</m:t>
                                              </m:r>
                                            </m:e>
                                            <m:sub>
                                              <m:r>
                                                <a:rPr lang="en-US" altLang="zh-CN" sz="2200" b="0" i="1" smtClean="0">
                                                  <a:latin typeface="Cambria Math"/>
                                                </a:rPr>
                                                <m:t>𝑔</m:t>
                                              </m:r>
                                              <m:r>
                                                <a:rPr lang="en-US" altLang="zh-CN" sz="2200" b="0" i="1" smtClean="0">
                                                  <a:latin typeface="Cambria Math"/>
                                                </a:rPr>
                                                <m:t>−1</m:t>
                                              </m:r>
                                            </m:sub>
                                            <m:sup>
                                              <m:r>
                                                <a:rPr lang="en-US" altLang="zh-CN" sz="2200" b="0" i="1" smtClean="0">
                                                  <a:latin typeface="Cambria Math"/>
                                                </a:rPr>
                                                <m:t>𝑛</m:t>
                                              </m:r>
                                            </m:sup>
                                          </m:sSubSup>
                                        </m:e>
                                      </m:d>
                                    </m:e>
                                    <m:sup>
                                      <m:r>
                                        <a:rPr lang="en-US" altLang="zh-CN" sz="2200" b="0" i="1" smtClean="0">
                                          <a:latin typeface="Cambria Math"/>
                                        </a:rPr>
                                        <m:t>−</m:t>
                                      </m:r>
                                      <m:r>
                                        <a:rPr lang="en-US" altLang="zh-CN" sz="2200" b="0" i="1" smtClean="0">
                                          <a:latin typeface="Cambria Math"/>
                                        </a:rPr>
                                        <m:t>𝜃</m:t>
                                      </m:r>
                                      <m:r>
                                        <a:rPr lang="en-US" altLang="zh-CN" sz="2200" b="0" i="1" smtClean="0">
                                          <a:latin typeface="Cambria Math"/>
                                        </a:rPr>
                                        <m:t>/</m:t>
                                      </m:r>
                                      <m:r>
                                        <a:rPr lang="en-US" altLang="zh-CN" sz="2200" b="0" i="1" smtClean="0">
                                          <a:latin typeface="Cambria Math"/>
                                        </a:rPr>
                                        <m:t>𝜅</m:t>
                                      </m:r>
                                    </m:sup>
                                  </m:sSup>
                                </m:num>
                                <m:den>
                                  <m:r>
                                    <a:rPr lang="en-US" altLang="zh-CN" sz="2200" i="1">
                                      <a:latin typeface="Cambria Math"/>
                                    </a:rPr>
                                    <m:t>𝑒𝑥𝑝</m:t>
                                  </m:r>
                                  <m:d>
                                    <m:dPr>
                                      <m:ctrlPr>
                                        <a:rPr lang="en-US" altLang="zh-CN" sz="2200" i="1">
                                          <a:latin typeface="Cambria Math"/>
                                        </a:rPr>
                                      </m:ctrlPr>
                                    </m:dPr>
                                    <m:e>
                                      <m:f>
                                        <m:fPr>
                                          <m:ctrlPr>
                                            <a:rPr lang="en-US" altLang="zh-CN" sz="2200" i="1">
                                              <a:latin typeface="Cambria Math"/>
                                            </a:rPr>
                                          </m:ctrlPr>
                                        </m:fPr>
                                        <m:num>
                                          <m:r>
                                            <a:rPr lang="en-US" altLang="zh-CN" sz="2200" i="1">
                                              <a:latin typeface="Cambria Math"/>
                                            </a:rPr>
                                            <m:t>𝛾</m:t>
                                          </m:r>
                                        </m:num>
                                        <m:den>
                                          <m:r>
                                            <a:rPr lang="en-US" altLang="zh-CN" sz="2200" i="1">
                                              <a:latin typeface="Cambria Math"/>
                                            </a:rPr>
                                            <m:t>𝜅</m:t>
                                          </m:r>
                                        </m:den>
                                      </m:f>
                                    </m:e>
                                  </m:d>
                                  <m:sSup>
                                    <m:sSupPr>
                                      <m:ctrlPr>
                                        <a:rPr lang="en-US" altLang="zh-CN" sz="2200" i="1">
                                          <a:latin typeface="Cambria Math"/>
                                        </a:rPr>
                                      </m:ctrlPr>
                                    </m:sSupPr>
                                    <m:e>
                                      <m:d>
                                        <m:dPr>
                                          <m:ctrlPr>
                                            <a:rPr lang="en-US" altLang="zh-CN" sz="2200" i="1">
                                              <a:latin typeface="Cambria Math"/>
                                            </a:rPr>
                                          </m:ctrlPr>
                                        </m:dPr>
                                        <m:e>
                                          <m:sSubSup>
                                            <m:sSubSupPr>
                                              <m:ctrlPr>
                                                <a:rPr lang="en-US" altLang="zh-CN" sz="2200" i="1">
                                                  <a:latin typeface="Cambria Math"/>
                                                </a:rPr>
                                              </m:ctrlPr>
                                            </m:sSubSupPr>
                                            <m:e>
                                              <m:r>
                                                <a:rPr lang="en-US" altLang="zh-CN" sz="2200" i="1">
                                                  <a:latin typeface="Cambria Math"/>
                                                </a:rPr>
                                                <m:t>𝑇</m:t>
                                              </m:r>
                                            </m:e>
                                            <m:sub>
                                              <m:r>
                                                <a:rPr lang="en-US" altLang="zh-CN" sz="2200" b="0" i="1" smtClean="0">
                                                  <a:latin typeface="Cambria Math"/>
                                                </a:rPr>
                                                <m:t>𝑔</m:t>
                                              </m:r>
                                            </m:sub>
                                            <m:sup>
                                              <m:r>
                                                <a:rPr lang="en-US" altLang="zh-CN" sz="2200" i="1">
                                                  <a:latin typeface="Cambria Math"/>
                                                </a:rPr>
                                                <m:t>𝑛</m:t>
                                              </m:r>
                                            </m:sup>
                                          </m:sSubSup>
                                        </m:e>
                                      </m:d>
                                    </m:e>
                                    <m:sup>
                                      <m:f>
                                        <m:fPr>
                                          <m:ctrlPr>
                                            <a:rPr lang="en-US" altLang="zh-CN" sz="2200" i="1">
                                              <a:latin typeface="Cambria Math"/>
                                            </a:rPr>
                                          </m:ctrlPr>
                                        </m:fPr>
                                        <m:num>
                                          <m:r>
                                            <a:rPr lang="en-US" altLang="zh-CN" sz="2200" i="1">
                                              <a:latin typeface="Cambria Math"/>
                                            </a:rPr>
                                            <m:t>1</m:t>
                                          </m:r>
                                        </m:num>
                                        <m:den>
                                          <m:r>
                                            <a:rPr lang="en-US" altLang="zh-CN" sz="2200" i="1">
                                              <a:latin typeface="Cambria Math"/>
                                            </a:rPr>
                                            <m:t>𝜅</m:t>
                                          </m:r>
                                        </m:den>
                                      </m:f>
                                    </m:sup>
                                  </m:sSup>
                                </m:den>
                              </m:f>
                            </m:e>
                          </m:d>
                        </m:e>
                        <m:sup>
                          <m:sSubSup>
                            <m:sSubSupPr>
                              <m:ctrlPr>
                                <a:rPr lang="en-US" altLang="zh-CN" sz="2200" i="1">
                                  <a:latin typeface="Cambria Math"/>
                                </a:rPr>
                              </m:ctrlPr>
                            </m:sSubSupPr>
                            <m:e>
                              <m:r>
                                <a:rPr lang="en-US" altLang="zh-CN" sz="2200" i="1">
                                  <a:latin typeface="Cambria Math"/>
                                </a:rPr>
                                <m:t>𝜔</m:t>
                              </m:r>
                            </m:e>
                            <m:sub>
                              <m:r>
                                <a:rPr lang="en-US" altLang="zh-CN" sz="2200" b="0" i="1" smtClean="0">
                                  <a:latin typeface="Cambria Math"/>
                                </a:rPr>
                                <m:t>𝑔</m:t>
                              </m:r>
                            </m:sub>
                            <m:sup>
                              <m:r>
                                <a:rPr lang="en-US" altLang="zh-CN" sz="2200" i="1">
                                  <a:latin typeface="Cambria Math"/>
                                </a:rPr>
                                <m:t>𝑛</m:t>
                              </m:r>
                            </m:sup>
                          </m:sSubSup>
                        </m:sup>
                      </m:sSup>
                    </m:oMath>
                  </m:oMathPara>
                </a14:m>
                <a:endParaRPr lang="en-US" altLang="zh-CN" sz="2200" dirty="0">
                  <a:latin typeface="Times New Roman" panose="02020603050405020304" pitchFamily="18" charset="0"/>
                  <a:cs typeface="Times New Roman" panose="02020603050405020304" pitchFamily="18" charset="0"/>
                </a:endParaRPr>
              </a:p>
              <a:p>
                <a:pPr marL="400050" lvl="1" indent="0">
                  <a:buNone/>
                </a:pPr>
                <a:r>
                  <a:rPr lang="en-US" altLang="zh-CN" sz="1800" dirty="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CN" sz="1800" b="0" i="1" smtClean="0">
                            <a:latin typeface="Cambria Math"/>
                          </a:rPr>
                        </m:ctrlPr>
                      </m:sSubSupPr>
                      <m:e>
                        <m:r>
                          <a:rPr lang="en-US" altLang="zh-CN" sz="1800" b="0" i="1" smtClean="0">
                            <a:latin typeface="Cambria Math"/>
                          </a:rPr>
                          <m:t>𝜔</m:t>
                        </m:r>
                      </m:e>
                      <m:sub>
                        <m:r>
                          <a:rPr lang="en-US" altLang="zh-CN" sz="1800" b="0" i="1" smtClean="0">
                            <a:latin typeface="Cambria Math"/>
                          </a:rPr>
                          <m:t>𝑔</m:t>
                        </m:r>
                      </m:sub>
                      <m:sup>
                        <m:r>
                          <a:rPr lang="en-US" altLang="zh-CN" sz="1800" b="0" i="1" smtClean="0">
                            <a:latin typeface="Cambria Math"/>
                          </a:rPr>
                          <m:t>𝑛</m:t>
                        </m:r>
                      </m:sup>
                    </m:sSubSup>
                    <m:r>
                      <a:rPr lang="en-US" altLang="zh-CN" sz="1800" b="0" i="1" smtClean="0">
                        <a:latin typeface="Cambria Math"/>
                      </a:rPr>
                      <m:t>=</m:t>
                    </m:r>
                    <m:f>
                      <m:fPr>
                        <m:ctrlPr>
                          <a:rPr lang="en-US" altLang="zh-CN" sz="1800" b="0" i="1" smtClean="0">
                            <a:latin typeface="Cambria Math"/>
                          </a:rPr>
                        </m:ctrlPr>
                      </m:fPr>
                      <m:num>
                        <m:sSubSup>
                          <m:sSubSupPr>
                            <m:ctrlPr>
                              <a:rPr lang="en-US" altLang="zh-CN" sz="1800" b="0" i="1" smtClean="0">
                                <a:latin typeface="Cambria Math"/>
                              </a:rPr>
                            </m:ctrlPr>
                          </m:sSubSupPr>
                          <m:e>
                            <m:r>
                              <a:rPr lang="en-US" altLang="zh-CN" sz="1800" b="0" i="1" smtClean="0">
                                <a:latin typeface="Cambria Math"/>
                              </a:rPr>
                              <m:t>𝐸</m:t>
                            </m:r>
                          </m:e>
                          <m:sub>
                            <m:r>
                              <a:rPr lang="en-US" altLang="zh-CN" sz="1800" b="0" i="1" smtClean="0">
                                <a:latin typeface="Cambria Math"/>
                              </a:rPr>
                              <m:t>𝑔</m:t>
                            </m:r>
                          </m:sub>
                          <m:sup>
                            <m:r>
                              <a:rPr lang="en-US" altLang="zh-CN" sz="1800" b="0" i="1" smtClean="0">
                                <a:latin typeface="Cambria Math"/>
                              </a:rPr>
                              <m:t>𝑛</m:t>
                            </m:r>
                          </m:sup>
                        </m:sSubSup>
                      </m:num>
                      <m:den>
                        <m:nary>
                          <m:naryPr>
                            <m:chr m:val="∑"/>
                            <m:limLoc m:val="subSup"/>
                            <m:ctrlPr>
                              <a:rPr lang="en-US" altLang="zh-CN" sz="1800" b="0" i="1" smtClean="0">
                                <a:latin typeface="Cambria Math"/>
                              </a:rPr>
                            </m:ctrlPr>
                          </m:naryPr>
                          <m:sub>
                            <m:r>
                              <m:rPr>
                                <m:brk m:alnAt="25"/>
                              </m:rPr>
                              <a:rPr lang="en-US" altLang="zh-CN" sz="1800" b="0" i="1" smtClean="0">
                                <a:latin typeface="Cambria Math"/>
                              </a:rPr>
                              <m:t>𝑔</m:t>
                            </m:r>
                            <m:r>
                              <a:rPr lang="en-US" altLang="zh-CN" sz="1800" b="0" i="1" smtClean="0">
                                <a:latin typeface="Cambria Math"/>
                              </a:rPr>
                              <m:t>=1</m:t>
                            </m:r>
                          </m:sub>
                          <m:sup>
                            <m:r>
                              <a:rPr lang="en-US" altLang="zh-CN" sz="1800" b="0" i="1" smtClean="0">
                                <a:latin typeface="Cambria Math"/>
                              </a:rPr>
                              <m:t>𝐺</m:t>
                            </m:r>
                          </m:sup>
                          <m:e>
                            <m:sSubSup>
                              <m:sSubSupPr>
                                <m:ctrlPr>
                                  <a:rPr lang="en-US" altLang="zh-CN" sz="1800" b="0" i="1" smtClean="0">
                                    <a:latin typeface="Cambria Math"/>
                                  </a:rPr>
                                </m:ctrlPr>
                              </m:sSubSupPr>
                              <m:e>
                                <m:r>
                                  <a:rPr lang="en-US" altLang="zh-CN" sz="1800" b="0" i="1" smtClean="0">
                                    <a:latin typeface="Cambria Math"/>
                                  </a:rPr>
                                  <m:t>𝐸</m:t>
                                </m:r>
                              </m:e>
                              <m:sub>
                                <m:r>
                                  <a:rPr lang="en-US" altLang="zh-CN" sz="1800" b="0" i="1" smtClean="0">
                                    <a:latin typeface="Cambria Math"/>
                                  </a:rPr>
                                  <m:t>𝑔</m:t>
                                </m:r>
                              </m:sub>
                              <m:sup>
                                <m:r>
                                  <a:rPr lang="en-US" altLang="zh-CN" sz="1800" b="0" i="1" smtClean="0">
                                    <a:latin typeface="Cambria Math"/>
                                  </a:rPr>
                                  <m:t>𝑛</m:t>
                                </m:r>
                              </m:sup>
                            </m:sSubSup>
                          </m:e>
                        </m:nary>
                      </m:den>
                    </m:f>
                  </m:oMath>
                </a14:m>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b="0" i="1" dirty="0" smtClean="0">
                        <a:latin typeface="Cambria Math"/>
                      </a:rPr>
                      <m:t>𝑔</m:t>
                    </m:r>
                    <m:r>
                      <a:rPr lang="en-US" altLang="zh-CN" sz="1800" b="0" i="1" dirty="0" smtClean="0">
                        <a:latin typeface="Cambria Math"/>
                      </a:rPr>
                      <m:t>=1,⋯,</m:t>
                    </m:r>
                    <m:r>
                      <a:rPr lang="en-US" altLang="zh-CN" sz="1800" b="0" i="1" dirty="0" smtClean="0">
                        <a:latin typeface="Cambria Math"/>
                      </a:rPr>
                      <m:t>𝐺</m:t>
                    </m:r>
                  </m:oMath>
                </a14:m>
                <a:r>
                  <a:rPr lang="en-US" altLang="zh-CN" sz="1800" dirty="0">
                    <a:latin typeface="Times New Roman" panose="02020603050405020304" pitchFamily="18" charset="0"/>
                    <a:cs typeface="Times New Roman" panose="02020603050405020304" pitchFamily="18" charset="0"/>
                  </a:rPr>
                  <a:t>, &amp; </a:t>
                </a:r>
                <a14:m>
                  <m:oMath xmlns:m="http://schemas.openxmlformats.org/officeDocument/2006/math">
                    <m:sSubSup>
                      <m:sSubSupPr>
                        <m:ctrlPr>
                          <a:rPr lang="en-US" altLang="zh-CN" sz="1800" b="0" i="1" smtClean="0">
                            <a:latin typeface="Cambria Math"/>
                            <a:cs typeface="Times New Roman" panose="02020603050405020304" pitchFamily="18" charset="0"/>
                          </a:rPr>
                        </m:ctrlPr>
                      </m:sSubSupPr>
                      <m:e>
                        <m:r>
                          <a:rPr lang="en-US" altLang="zh-CN" sz="1800" b="0" i="1" smtClean="0">
                            <a:latin typeface="Cambria Math"/>
                            <a:cs typeface="Times New Roman" panose="02020603050405020304" pitchFamily="18" charset="0"/>
                          </a:rPr>
                          <m:t>𝐸</m:t>
                        </m:r>
                      </m:e>
                      <m:sub>
                        <m:r>
                          <a:rPr lang="en-US" altLang="zh-CN" sz="1800" b="0" i="1" smtClean="0">
                            <a:latin typeface="Cambria Math"/>
                            <a:cs typeface="Times New Roman" panose="02020603050405020304" pitchFamily="18" charset="0"/>
                          </a:rPr>
                          <m:t>𝑔</m:t>
                        </m:r>
                      </m:sub>
                      <m:sup>
                        <m:r>
                          <a:rPr lang="en-US" altLang="zh-CN" sz="1800" b="0" i="1" smtClean="0">
                            <a:latin typeface="Cambria Math"/>
                            <a:cs typeface="Times New Roman" panose="02020603050405020304" pitchFamily="18" charset="0"/>
                          </a:rPr>
                          <m:t>𝑛</m:t>
                        </m:r>
                      </m:sup>
                    </m:sSubSup>
                  </m:oMath>
                </a14:m>
                <a:r>
                  <a:rPr lang="en-US" altLang="zh-CN" sz="1800" dirty="0">
                    <a:latin typeface="Times New Roman" panose="02020603050405020304" pitchFamily="18" charset="0"/>
                    <a:cs typeface="Times New Roman" panose="02020603050405020304" pitchFamily="18" charset="0"/>
                  </a:rPr>
                  <a:t> = total earnings of country </a:t>
                </a:r>
                <a14:m>
                  <m:oMath xmlns:m="http://schemas.openxmlformats.org/officeDocument/2006/math">
                    <m:r>
                      <a:rPr lang="en-US" altLang="zh-CN" sz="1800" b="0" i="1" smtClean="0">
                        <a:latin typeface="Cambria Math"/>
                        <a:cs typeface="Times New Roman" panose="02020603050405020304" pitchFamily="18" charset="0"/>
                      </a:rPr>
                      <m:t>𝑛</m:t>
                    </m:r>
                    <m:r>
                      <a:rPr lang="en-US" altLang="zh-CN" sz="1800" b="0" i="1" smtClean="0">
                        <a:latin typeface="Cambria Math"/>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 in stage </a:t>
                </a:r>
                <a14:m>
                  <m:oMath xmlns:m="http://schemas.openxmlformats.org/officeDocument/2006/math">
                    <m:r>
                      <a:rPr lang="en-US" altLang="zh-CN" sz="1800" b="0" i="1" smtClean="0">
                        <a:latin typeface="Cambria Math"/>
                        <a:cs typeface="Times New Roman" panose="02020603050405020304" pitchFamily="18" charset="0"/>
                      </a:rPr>
                      <m:t>𝑔</m:t>
                    </m:r>
                  </m:oMath>
                </a14:m>
                <a:r>
                  <a:rPr lang="en-US" altLang="zh-CN" sz="1800" dirty="0">
                    <a:latin typeface="Times New Roman" panose="02020603050405020304" pitchFamily="18" charset="0"/>
                    <a:cs typeface="Times New Roman" panose="02020603050405020304" pitchFamily="18" charset="0"/>
                  </a:rPr>
                  <a:t>.</a:t>
                </a:r>
              </a:p>
              <a:p>
                <a:pPr>
                  <a:spcAft>
                    <a:spcPts val="1200"/>
                  </a:spcAft>
                </a:pPr>
                <a:r>
                  <a:rPr lang="en-US" altLang="zh-CN" sz="2400" dirty="0">
                    <a:latin typeface="Times New Roman" panose="02020603050405020304" pitchFamily="18" charset="0"/>
                    <a:cs typeface="Times New Roman" panose="02020603050405020304" pitchFamily="18" charset="0"/>
                  </a:rPr>
                  <a:t>Note that </a:t>
                </a:r>
                <a14:m>
                  <m:oMath xmlns:m="http://schemas.openxmlformats.org/officeDocument/2006/math">
                    <m:sSubSup>
                      <m:sSubSupPr>
                        <m:ctrlPr>
                          <a:rPr lang="en-US" altLang="zh-CN" sz="2400" b="0" i="1" smtClean="0">
                            <a:latin typeface="Cambria Math"/>
                          </a:rPr>
                        </m:ctrlPr>
                      </m:sSubSupPr>
                      <m:e>
                        <m:r>
                          <a:rPr lang="en-US" altLang="zh-CN" sz="2400" b="0" i="1" smtClean="0">
                            <a:latin typeface="Cambria Math"/>
                          </a:rPr>
                          <m:t>𝐸</m:t>
                        </m:r>
                      </m:e>
                      <m:sub>
                        <m:r>
                          <a:rPr lang="en-US" altLang="zh-CN" sz="2400" b="0" i="1" smtClean="0">
                            <a:latin typeface="Cambria Math"/>
                          </a:rPr>
                          <m:t>𝑔</m:t>
                        </m:r>
                      </m:sub>
                      <m:sup>
                        <m:r>
                          <a:rPr lang="en-US" altLang="zh-CN" sz="2400" b="0" i="1" smtClean="0">
                            <a:latin typeface="Cambria Math"/>
                          </a:rPr>
                          <m:t>𝑛</m:t>
                        </m:r>
                      </m:sup>
                    </m:sSubSup>
                    <m:r>
                      <a:rPr lang="en-US" altLang="zh-CN" sz="2400" b="0" i="1" smtClean="0">
                        <a:latin typeface="Cambria Math"/>
                      </a:rPr>
                      <m:t> </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given by backward induction, i.e., </a:t>
                </a:r>
              </a:p>
              <a:p>
                <a:pPr marL="0" indent="0">
                  <a:spcAft>
                    <a:spcPts val="600"/>
                  </a:spcAft>
                  <a:buNone/>
                </a:pPr>
                <a14:m>
                  <m:oMathPara xmlns:m="http://schemas.openxmlformats.org/officeDocument/2006/math">
                    <m:oMathParaPr>
                      <m:jc m:val="centerGroup"/>
                    </m:oMathParaPr>
                    <m:oMath xmlns:m="http://schemas.openxmlformats.org/officeDocument/2006/math">
                      <m:sSubSup>
                        <m:sSubSupPr>
                          <m:ctrlPr>
                            <a:rPr lang="en-US" altLang="zh-CN" sz="2200" b="0" i="1" smtClean="0">
                              <a:latin typeface="Cambria Math"/>
                            </a:rPr>
                          </m:ctrlPr>
                        </m:sSubSupPr>
                        <m:e>
                          <m:r>
                            <a:rPr lang="en-US" altLang="zh-CN" sz="2200" b="0" i="1" smtClean="0">
                              <a:latin typeface="Cambria Math"/>
                            </a:rPr>
                            <m:t>𝑋</m:t>
                          </m:r>
                        </m:e>
                        <m:sub>
                          <m:r>
                            <a:rPr lang="en-US" altLang="zh-CN" sz="2200" b="0" i="1" smtClean="0">
                              <a:latin typeface="Cambria Math"/>
                            </a:rPr>
                            <m:t>𝐺</m:t>
                          </m:r>
                        </m:sub>
                        <m:sup>
                          <m:r>
                            <a:rPr lang="en-US" altLang="zh-CN" sz="2200" b="0" i="1" smtClean="0">
                              <a:latin typeface="Cambria Math"/>
                            </a:rPr>
                            <m:t>𝑛</m:t>
                          </m:r>
                        </m:sup>
                      </m:sSubSup>
                      <m:r>
                        <a:rPr lang="en-US" altLang="zh-CN" sz="2200" b="0" i="1" smtClean="0">
                          <a:latin typeface="Cambria Math"/>
                        </a:rPr>
                        <m:t>=</m:t>
                      </m:r>
                      <m:r>
                        <a:rPr lang="en-US" altLang="zh-CN" sz="2200" b="0" i="1" smtClean="0">
                          <a:latin typeface="Cambria Math"/>
                        </a:rPr>
                        <m:t>𝛼</m:t>
                      </m:r>
                      <m:sSup>
                        <m:sSupPr>
                          <m:ctrlPr>
                            <a:rPr lang="en-US" altLang="zh-CN" sz="2200" b="0" i="1" smtClean="0">
                              <a:latin typeface="Cambria Math"/>
                            </a:rPr>
                          </m:ctrlPr>
                        </m:sSupPr>
                        <m:e>
                          <m:r>
                            <a:rPr lang="en-US" altLang="zh-CN" sz="2200" b="0" i="1" smtClean="0">
                              <a:latin typeface="Cambria Math"/>
                            </a:rPr>
                            <m:t>𝑤</m:t>
                          </m:r>
                        </m:e>
                        <m:sup>
                          <m:r>
                            <a:rPr lang="en-US" altLang="zh-CN" sz="2200" b="0" i="1" smtClean="0">
                              <a:latin typeface="Cambria Math"/>
                            </a:rPr>
                            <m:t>𝑛</m:t>
                          </m:r>
                        </m:sup>
                      </m:sSup>
                      <m:sSup>
                        <m:sSupPr>
                          <m:ctrlPr>
                            <a:rPr lang="en-US" altLang="zh-CN" sz="2200" b="0" i="1" smtClean="0">
                              <a:latin typeface="Cambria Math"/>
                            </a:rPr>
                          </m:ctrlPr>
                        </m:sSupPr>
                        <m:e>
                          <m:r>
                            <a:rPr lang="en-US" altLang="zh-CN" sz="2200" b="0" i="1" smtClean="0">
                              <a:latin typeface="Cambria Math"/>
                            </a:rPr>
                            <m:t>𝐿</m:t>
                          </m:r>
                        </m:e>
                        <m:sup>
                          <m:r>
                            <a:rPr lang="en-US" altLang="zh-CN" sz="2200" b="0" i="1" smtClean="0">
                              <a:latin typeface="Cambria Math"/>
                            </a:rPr>
                            <m:t>𝑛</m:t>
                          </m:r>
                        </m:sup>
                      </m:sSup>
                    </m:oMath>
                  </m:oMathPara>
                </a14:m>
                <a:endParaRPr lang="en-US" altLang="zh-CN" sz="2200" b="0" dirty="0">
                  <a:latin typeface="Times New Roman" panose="02020603050405020304" pitchFamily="18" charset="0"/>
                  <a:cs typeface="Times New Roman" panose="02020603050405020304" pitchFamily="18" charset="0"/>
                </a:endParaRPr>
              </a:p>
              <a:p>
                <a:pPr marL="0" indent="0" algn="ctr">
                  <a:spcAft>
                    <a:spcPts val="600"/>
                  </a:spcAft>
                  <a:buNone/>
                </a:pPr>
                <a14:m>
                  <m:oMath xmlns:m="http://schemas.openxmlformats.org/officeDocument/2006/math">
                    <m:sSubSup>
                      <m:sSubSupPr>
                        <m:ctrlPr>
                          <a:rPr lang="en-US" altLang="zh-CN" sz="2000" b="0" i="1" smtClean="0">
                            <a:latin typeface="Cambria Math"/>
                          </a:rPr>
                        </m:ctrlPr>
                      </m:sSubSupPr>
                      <m:e>
                        <m:r>
                          <a:rPr lang="en-US" altLang="zh-CN" sz="2000" b="0" i="1" smtClean="0">
                            <a:latin typeface="Cambria Math"/>
                          </a:rPr>
                          <m:t>𝐸</m:t>
                        </m:r>
                      </m:e>
                      <m:sub>
                        <m:r>
                          <a:rPr lang="en-US" altLang="zh-CN" sz="2000" b="0" i="1" smtClean="0">
                            <a:latin typeface="Cambria Math"/>
                          </a:rPr>
                          <m:t>𝑔</m:t>
                        </m:r>
                      </m:sub>
                      <m:sup>
                        <m:r>
                          <a:rPr lang="en-US" altLang="zh-CN" sz="2000" b="0" i="1" smtClean="0">
                            <a:latin typeface="Cambria Math"/>
                          </a:rPr>
                          <m:t>𝑛</m:t>
                        </m:r>
                      </m:sup>
                    </m:sSubSup>
                    <m:r>
                      <a:rPr lang="en-US" altLang="zh-CN" sz="2000" b="0" i="1" smtClean="0">
                        <a:latin typeface="Cambria Math"/>
                      </a:rPr>
                      <m:t>=</m:t>
                    </m:r>
                    <m:nary>
                      <m:naryPr>
                        <m:chr m:val="∑"/>
                        <m:ctrlPr>
                          <a:rPr lang="en-US" altLang="zh-CN" sz="2000" b="0" i="1" smtClean="0">
                            <a:latin typeface="Cambria Math"/>
                          </a:rPr>
                        </m:ctrlPr>
                      </m:naryPr>
                      <m:sub>
                        <m:r>
                          <m:rPr>
                            <m:brk m:alnAt="23"/>
                          </m:rPr>
                          <a:rPr lang="en-US" altLang="zh-CN" sz="2000" b="0" i="1" smtClean="0">
                            <a:latin typeface="Cambria Math"/>
                          </a:rPr>
                          <m:t>𝑖</m:t>
                        </m:r>
                        <m:r>
                          <a:rPr lang="en-US" altLang="zh-CN" sz="2000" b="0" i="1" smtClean="0">
                            <a:latin typeface="Cambria Math"/>
                          </a:rPr>
                          <m:t>=1</m:t>
                        </m:r>
                      </m:sub>
                      <m:sup>
                        <m:r>
                          <a:rPr lang="en-US" altLang="zh-CN" sz="2000" b="0" i="1" smtClean="0">
                            <a:latin typeface="Cambria Math"/>
                          </a:rPr>
                          <m:t>𝑁</m:t>
                        </m:r>
                      </m:sup>
                      <m:e>
                        <m:f>
                          <m:fPr>
                            <m:ctrlPr>
                              <a:rPr lang="en-US" altLang="zh-CN" sz="2000" b="0" i="1" smtClean="0">
                                <a:latin typeface="Cambria Math"/>
                              </a:rPr>
                            </m:ctrlPr>
                          </m:fPr>
                          <m:num>
                            <m:sSubSup>
                              <m:sSubSupPr>
                                <m:ctrlPr>
                                  <a:rPr lang="en-US" altLang="zh-CN" sz="2000" b="0" i="1" smtClean="0">
                                    <a:latin typeface="Cambria Math"/>
                                  </a:rPr>
                                </m:ctrlPr>
                              </m:sSubSupPr>
                              <m:e>
                                <m:r>
                                  <a:rPr lang="en-US" altLang="zh-CN" sz="2000" b="0" i="1" smtClean="0">
                                    <a:latin typeface="Cambria Math"/>
                                  </a:rPr>
                                  <m:t>𝑇</m:t>
                                </m:r>
                              </m:e>
                              <m:sub>
                                <m:r>
                                  <a:rPr lang="en-US" altLang="zh-CN" sz="2000" b="0" i="1" smtClean="0">
                                    <a:latin typeface="Cambria Math"/>
                                  </a:rPr>
                                  <m:t>𝑔</m:t>
                                </m:r>
                              </m:sub>
                              <m:sup>
                                <m:r>
                                  <a:rPr lang="en-US" altLang="zh-CN" sz="2000" b="0" i="1" smtClean="0">
                                    <a:latin typeface="Cambria Math"/>
                                  </a:rPr>
                                  <m:t>𝑛</m:t>
                                </m:r>
                              </m:sup>
                            </m:sSubSup>
                            <m:sSup>
                              <m:sSupPr>
                                <m:ctrlPr>
                                  <a:rPr lang="en-US" altLang="zh-CN" sz="2000" b="0" i="1" smtClean="0">
                                    <a:latin typeface="Cambria Math"/>
                                  </a:rPr>
                                </m:ctrlPr>
                              </m:sSupPr>
                              <m:e>
                                <m:d>
                                  <m:dPr>
                                    <m:begChr m:val="["/>
                                    <m:endChr m:val="]"/>
                                    <m:ctrlPr>
                                      <a:rPr lang="en-US" altLang="zh-CN" sz="2000" b="0" i="1" smtClean="0">
                                        <a:latin typeface="Cambria Math"/>
                                      </a:rPr>
                                    </m:ctrlPr>
                                  </m:dPr>
                                  <m:e>
                                    <m:sSup>
                                      <m:sSupPr>
                                        <m:ctrlPr>
                                          <a:rPr lang="en-US" altLang="zh-CN" sz="2000" b="0" i="1" smtClean="0">
                                            <a:latin typeface="Cambria Math"/>
                                          </a:rPr>
                                        </m:ctrlPr>
                                      </m:sSupPr>
                                      <m:e>
                                        <m:r>
                                          <a:rPr lang="en-US" altLang="zh-CN" sz="2000" b="0" i="1" smtClean="0">
                                            <a:latin typeface="Cambria Math"/>
                                          </a:rPr>
                                          <m:t>𝜏</m:t>
                                        </m:r>
                                      </m:e>
                                      <m:sup>
                                        <m:r>
                                          <a:rPr lang="en-US" altLang="zh-CN" sz="2000" b="0" i="1" smtClean="0">
                                            <a:latin typeface="Cambria Math"/>
                                          </a:rPr>
                                          <m:t>𝑛𝑖</m:t>
                                        </m:r>
                                      </m:sup>
                                    </m:sSup>
                                    <m:sSup>
                                      <m:sSupPr>
                                        <m:ctrlPr>
                                          <a:rPr lang="en-US" altLang="zh-CN" sz="2000" b="0" i="1" smtClean="0">
                                            <a:latin typeface="Cambria Math"/>
                                          </a:rPr>
                                        </m:ctrlPr>
                                      </m:sSupPr>
                                      <m:e>
                                        <m:d>
                                          <m:dPr>
                                            <m:ctrlPr>
                                              <a:rPr lang="en-US" altLang="zh-CN" sz="2000" b="0" i="1" smtClean="0">
                                                <a:latin typeface="Cambria Math"/>
                                              </a:rPr>
                                            </m:ctrlPr>
                                          </m:dPr>
                                          <m:e>
                                            <m:sSup>
                                              <m:sSupPr>
                                                <m:ctrlPr>
                                                  <a:rPr lang="en-US" altLang="zh-CN" sz="2000" b="0" i="1" smtClean="0">
                                                    <a:latin typeface="Cambria Math"/>
                                                  </a:rPr>
                                                </m:ctrlPr>
                                              </m:sSupPr>
                                              <m:e>
                                                <m:r>
                                                  <a:rPr lang="en-US" altLang="zh-CN" sz="2000" b="0" i="1" smtClean="0">
                                                    <a:latin typeface="Cambria Math"/>
                                                  </a:rPr>
                                                  <m:t>𝑤</m:t>
                                                </m:r>
                                              </m:e>
                                              <m:sup>
                                                <m:r>
                                                  <a:rPr lang="en-US" altLang="zh-CN" sz="2000" b="0" i="1" smtClean="0">
                                                    <a:latin typeface="Cambria Math"/>
                                                  </a:rPr>
                                                  <m:t>𝑛</m:t>
                                                </m:r>
                                              </m:sup>
                                            </m:sSup>
                                          </m:e>
                                        </m:d>
                                      </m:e>
                                      <m:sup>
                                        <m:r>
                                          <a:rPr lang="en-US" altLang="zh-CN" sz="2000" b="0" i="1" smtClean="0">
                                            <a:latin typeface="Cambria Math"/>
                                          </a:rPr>
                                          <m:t>1−</m:t>
                                        </m:r>
                                        <m:r>
                                          <a:rPr lang="en-US" altLang="zh-CN" sz="2000" b="0" i="1" smtClean="0">
                                            <a:latin typeface="Cambria Math"/>
                                          </a:rPr>
                                          <m:t>𝜃</m:t>
                                        </m:r>
                                      </m:sup>
                                    </m:sSup>
                                    <m:sSup>
                                      <m:sSupPr>
                                        <m:ctrlPr>
                                          <a:rPr lang="en-US" altLang="zh-CN" sz="2000" b="0" i="1" smtClean="0">
                                            <a:latin typeface="Cambria Math"/>
                                          </a:rPr>
                                        </m:ctrlPr>
                                      </m:sSupPr>
                                      <m:e>
                                        <m:d>
                                          <m:dPr>
                                            <m:ctrlPr>
                                              <a:rPr lang="en-US" altLang="zh-CN" sz="2000" b="0" i="1" smtClean="0">
                                                <a:latin typeface="Cambria Math"/>
                                              </a:rPr>
                                            </m:ctrlPr>
                                          </m:dPr>
                                          <m:e>
                                            <m:sSubSup>
                                              <m:sSubSupPr>
                                                <m:ctrlPr>
                                                  <a:rPr lang="en-US" altLang="zh-CN" sz="2000" b="0" i="1" smtClean="0">
                                                    <a:latin typeface="Cambria Math"/>
                                                  </a:rPr>
                                                </m:ctrlPr>
                                              </m:sSubSupPr>
                                              <m:e>
                                                <m:r>
                                                  <m:rPr>
                                                    <m:sty m:val="p"/>
                                                  </m:rPr>
                                                  <a:rPr lang="en-US" altLang="zh-CN" sz="2000" b="0" i="0" smtClean="0">
                                                    <a:latin typeface="Cambria Math"/>
                                                  </a:rPr>
                                                  <m:t>Φ</m:t>
                                                </m:r>
                                              </m:e>
                                              <m:sub>
                                                <m:r>
                                                  <a:rPr lang="en-US" altLang="zh-CN" sz="2000" b="0" i="1" smtClean="0">
                                                    <a:latin typeface="Cambria Math"/>
                                                  </a:rPr>
                                                  <m:t>𝑔</m:t>
                                                </m:r>
                                                <m:r>
                                                  <a:rPr lang="en-US" altLang="zh-CN" sz="2000" b="0" i="1" smtClean="0">
                                                    <a:latin typeface="Cambria Math"/>
                                                  </a:rPr>
                                                  <m:t>−1</m:t>
                                                </m:r>
                                              </m:sub>
                                              <m:sup>
                                                <m:r>
                                                  <a:rPr lang="en-US" altLang="zh-CN" sz="2000" b="0" i="1" smtClean="0">
                                                    <a:latin typeface="Cambria Math"/>
                                                  </a:rPr>
                                                  <m:t>𝑛</m:t>
                                                </m:r>
                                              </m:sup>
                                            </m:sSubSup>
                                            <m:r>
                                              <a:rPr lang="en-US" altLang="zh-CN" sz="2000" b="0" i="1" smtClean="0">
                                                <a:latin typeface="Cambria Math"/>
                                              </a:rPr>
                                              <m:t> </m:t>
                                            </m:r>
                                          </m:e>
                                        </m:d>
                                      </m:e>
                                      <m:sup>
                                        <m:r>
                                          <a:rPr lang="en-US" altLang="zh-CN" sz="2000" b="0" i="1" smtClean="0">
                                            <a:latin typeface="Cambria Math"/>
                                          </a:rPr>
                                          <m:t>−</m:t>
                                        </m:r>
                                        <m:f>
                                          <m:fPr>
                                            <m:ctrlPr>
                                              <a:rPr lang="en-US" altLang="zh-CN" sz="2000" b="0" i="1" smtClean="0">
                                                <a:latin typeface="Cambria Math"/>
                                              </a:rPr>
                                            </m:ctrlPr>
                                          </m:fPr>
                                          <m:num>
                                            <m:r>
                                              <a:rPr lang="en-US" altLang="zh-CN" sz="2000" b="0" i="1" smtClean="0">
                                                <a:latin typeface="Cambria Math"/>
                                              </a:rPr>
                                              <m:t>𝜃</m:t>
                                            </m:r>
                                          </m:num>
                                          <m:den>
                                            <m:r>
                                              <a:rPr lang="en-US" altLang="zh-CN" sz="2000" b="0" i="1" smtClean="0">
                                                <a:latin typeface="Cambria Math"/>
                                              </a:rPr>
                                              <m:t>𝜅</m:t>
                                            </m:r>
                                          </m:den>
                                        </m:f>
                                      </m:sup>
                                    </m:sSup>
                                  </m:e>
                                </m:d>
                              </m:e>
                              <m:sup>
                                <m:r>
                                  <a:rPr lang="en-US" altLang="zh-CN" sz="2000" b="0" i="1" smtClean="0">
                                    <a:latin typeface="Cambria Math"/>
                                  </a:rPr>
                                  <m:t>−</m:t>
                                </m:r>
                                <m:r>
                                  <a:rPr lang="en-US" altLang="zh-CN" sz="2000" b="0" i="1" smtClean="0">
                                    <a:latin typeface="Cambria Math"/>
                                  </a:rPr>
                                  <m:t>𝜅</m:t>
                                </m:r>
                              </m:sup>
                            </m:sSup>
                          </m:num>
                          <m:den>
                            <m:sSubSup>
                              <m:sSubSupPr>
                                <m:ctrlPr>
                                  <a:rPr lang="en-US" altLang="zh-CN" sz="2000" b="0" i="1" smtClean="0">
                                    <a:latin typeface="Cambria Math"/>
                                  </a:rPr>
                                </m:ctrlPr>
                              </m:sSubSupPr>
                              <m:e>
                                <m:r>
                                  <m:rPr>
                                    <m:sty m:val="p"/>
                                  </m:rPr>
                                  <a:rPr lang="en-US" altLang="zh-CN" sz="2000" b="0" i="0" smtClean="0">
                                    <a:latin typeface="Cambria Math"/>
                                  </a:rPr>
                                  <m:t>Φ</m:t>
                                </m:r>
                              </m:e>
                              <m:sub>
                                <m:r>
                                  <a:rPr lang="en-US" altLang="zh-CN" sz="2000" b="0" i="1" smtClean="0">
                                    <a:latin typeface="Cambria Math"/>
                                  </a:rPr>
                                  <m:t>𝑔</m:t>
                                </m:r>
                              </m:sub>
                              <m:sup>
                                <m:r>
                                  <a:rPr lang="en-US" altLang="zh-CN" sz="2000" b="0" i="1" smtClean="0">
                                    <a:latin typeface="Cambria Math"/>
                                  </a:rPr>
                                  <m:t>𝑖</m:t>
                                </m:r>
                              </m:sup>
                            </m:sSubSup>
                          </m:den>
                        </m:f>
                      </m:e>
                    </m:nary>
                    <m:sSubSup>
                      <m:sSubSupPr>
                        <m:ctrlPr>
                          <a:rPr lang="en-US" altLang="zh-CN" sz="2000" b="0" i="1" smtClean="0">
                            <a:latin typeface="Cambria Math"/>
                          </a:rPr>
                        </m:ctrlPr>
                      </m:sSubSupPr>
                      <m:e>
                        <m:r>
                          <a:rPr lang="en-US" altLang="zh-CN" sz="2000" b="0" i="1" smtClean="0">
                            <a:latin typeface="Cambria Math"/>
                          </a:rPr>
                          <m:t>𝑋</m:t>
                        </m:r>
                      </m:e>
                      <m:sub>
                        <m:r>
                          <a:rPr lang="en-US" altLang="zh-CN" sz="2000" b="0" i="1" smtClean="0">
                            <a:latin typeface="Cambria Math"/>
                          </a:rPr>
                          <m:t>𝑔</m:t>
                        </m:r>
                      </m:sub>
                      <m:sup>
                        <m:r>
                          <a:rPr lang="en-US" altLang="zh-CN" sz="2000" b="0" i="1" smtClean="0">
                            <a:latin typeface="Cambria Math"/>
                          </a:rPr>
                          <m:t>𝑖</m:t>
                        </m:r>
                      </m:sup>
                    </m:sSubSup>
                  </m:oMath>
                </a14:m>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sz="2000" b="0" i="0" dirty="0" smtClean="0">
                        <a:latin typeface="Cambria Math"/>
                      </a:rPr>
                      <m:t>g</m:t>
                    </m:r>
                    <m:r>
                      <a:rPr lang="en-US" altLang="zh-CN" sz="2000" i="1" dirty="0" smtClean="0">
                        <a:latin typeface="Cambria Math"/>
                      </a:rPr>
                      <m:t>=</m:t>
                    </m:r>
                    <m:r>
                      <a:rPr lang="en-US" altLang="zh-CN" sz="2000" b="0" i="1" dirty="0" smtClean="0">
                        <a:latin typeface="Cambria Math"/>
                      </a:rPr>
                      <m:t>2,⋯, </m:t>
                    </m:r>
                    <m:r>
                      <a:rPr lang="en-US" altLang="zh-CN" sz="2000" b="0" i="1" dirty="0" smtClean="0">
                        <a:latin typeface="Cambria Math"/>
                      </a:rPr>
                      <m:t>𝐺</m:t>
                    </m:r>
                  </m:oMath>
                </a14:m>
                <a:endParaRPr lang="en-US" altLang="zh-CN" sz="2000" dirty="0">
                  <a:latin typeface="Times New Roman" panose="02020603050405020304" pitchFamily="18" charset="0"/>
                  <a:cs typeface="Times New Roman" panose="02020603050405020304" pitchFamily="18" charset="0"/>
                </a:endParaRPr>
              </a:p>
              <a:p>
                <a:pPr marL="0" indent="0" algn="ctr">
                  <a:spcAft>
                    <a:spcPts val="600"/>
                  </a:spcAft>
                  <a:buNone/>
                </a:pPr>
                <a14:m>
                  <m:oMath xmlns:m="http://schemas.openxmlformats.org/officeDocument/2006/math">
                    <m:sSubSup>
                      <m:sSubSupPr>
                        <m:ctrlPr>
                          <a:rPr lang="en-US" altLang="zh-CN" sz="2000" b="0" i="1" smtClean="0">
                            <a:latin typeface="Cambria Math"/>
                          </a:rPr>
                        </m:ctrlPr>
                      </m:sSubSupPr>
                      <m:e>
                        <m:r>
                          <a:rPr lang="en-US" altLang="zh-CN" sz="2000" b="0" i="1" smtClean="0">
                            <a:latin typeface="Cambria Math"/>
                          </a:rPr>
                          <m:t>𝑋</m:t>
                        </m:r>
                      </m:e>
                      <m:sub>
                        <m:r>
                          <a:rPr lang="en-US" altLang="zh-CN" sz="2000" b="0" i="1" smtClean="0">
                            <a:latin typeface="Cambria Math"/>
                          </a:rPr>
                          <m:t>𝑔</m:t>
                        </m:r>
                        <m:r>
                          <a:rPr lang="en-US" altLang="zh-CN" sz="2000" b="0" i="1" smtClean="0">
                            <a:latin typeface="Cambria Math"/>
                          </a:rPr>
                          <m:t>−1</m:t>
                        </m:r>
                      </m:sub>
                      <m:sup>
                        <m:r>
                          <a:rPr lang="en-US" altLang="zh-CN" sz="2000" b="0" i="1" smtClean="0">
                            <a:latin typeface="Cambria Math"/>
                          </a:rPr>
                          <m:t>𝑛</m:t>
                        </m:r>
                      </m:sup>
                    </m:sSubSup>
                    <m:r>
                      <a:rPr lang="en-US" altLang="zh-CN" sz="2000" b="0" i="1" smtClean="0">
                        <a:latin typeface="Cambria Math"/>
                      </a:rPr>
                      <m:t>=</m:t>
                    </m:r>
                    <m:r>
                      <a:rPr lang="en-US" altLang="zh-CN" sz="2000" b="0" i="1" smtClean="0">
                        <a:latin typeface="Cambria Math"/>
                      </a:rPr>
                      <m:t>𝜃</m:t>
                    </m:r>
                    <m:sSubSup>
                      <m:sSubSupPr>
                        <m:ctrlPr>
                          <a:rPr lang="en-US" altLang="zh-CN" sz="2000" b="0" i="1" smtClean="0">
                            <a:latin typeface="Cambria Math"/>
                          </a:rPr>
                        </m:ctrlPr>
                      </m:sSubSupPr>
                      <m:e>
                        <m:r>
                          <a:rPr lang="en-US" altLang="zh-CN" sz="2000" b="0" i="1" smtClean="0">
                            <a:latin typeface="Cambria Math"/>
                          </a:rPr>
                          <m:t>𝐸</m:t>
                        </m:r>
                      </m:e>
                      <m:sub>
                        <m:r>
                          <a:rPr lang="en-US" altLang="zh-CN" sz="2000" b="0" i="1" smtClean="0">
                            <a:latin typeface="Cambria Math"/>
                          </a:rPr>
                          <m:t>𝑔</m:t>
                        </m:r>
                      </m:sub>
                      <m:sup>
                        <m:r>
                          <a:rPr lang="en-US" altLang="zh-CN" sz="2000" b="0" i="1" smtClean="0">
                            <a:latin typeface="Cambria Math"/>
                          </a:rPr>
                          <m:t>𝑛</m:t>
                        </m:r>
                      </m:sup>
                    </m:sSubSup>
                  </m:oMath>
                </a14:m>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sz="2000" b="0" i="0" dirty="0" smtClean="0">
                        <a:latin typeface="Cambria Math"/>
                      </a:rPr>
                      <m:t>g</m:t>
                    </m:r>
                    <m:r>
                      <a:rPr lang="en-US" altLang="zh-CN" sz="2000" i="1" dirty="0" smtClean="0">
                        <a:latin typeface="Cambria Math"/>
                      </a:rPr>
                      <m:t>=</m:t>
                    </m:r>
                    <m:r>
                      <a:rPr lang="en-US" altLang="zh-CN" sz="2000" b="0" i="1" dirty="0" smtClean="0">
                        <a:latin typeface="Cambria Math"/>
                      </a:rPr>
                      <m:t>2, ⋯, </m:t>
                    </m:r>
                    <m:r>
                      <a:rPr lang="en-US" altLang="zh-CN" sz="2000" b="0" i="1" dirty="0" smtClean="0">
                        <a:latin typeface="Cambria Math"/>
                      </a:rPr>
                      <m:t>𝐺</m:t>
                    </m:r>
                  </m:oMath>
                </a14:m>
                <a:endParaRPr lang="en-US" altLang="zh-CN" sz="2000" dirty="0">
                  <a:latin typeface="Times New Roman" panose="02020603050405020304" pitchFamily="18"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a:rPr>
                          </m:ctrlPr>
                        </m:sSubSupPr>
                        <m:e>
                          <m:r>
                            <a:rPr lang="en-US" altLang="zh-CN" sz="2000" b="0" i="1" smtClean="0">
                              <a:latin typeface="Cambria Math"/>
                            </a:rPr>
                            <m:t>𝐸</m:t>
                          </m:r>
                        </m:e>
                        <m:sub>
                          <m:r>
                            <a:rPr lang="en-US" altLang="zh-CN" sz="2000" b="0" i="1" smtClean="0">
                              <a:latin typeface="Cambria Math"/>
                            </a:rPr>
                            <m:t>1</m:t>
                          </m:r>
                        </m:sub>
                        <m:sup>
                          <m:r>
                            <a:rPr lang="en-US" altLang="zh-CN" sz="2000" b="0" i="1" smtClean="0">
                              <a:latin typeface="Cambria Math"/>
                            </a:rPr>
                            <m:t>𝑛</m:t>
                          </m:r>
                        </m:sup>
                      </m:sSubSup>
                      <m:r>
                        <a:rPr lang="en-US" altLang="zh-CN" sz="2000" i="1" smtClean="0">
                          <a:latin typeface="Cambria Math"/>
                        </a:rPr>
                        <m:t>=</m:t>
                      </m:r>
                      <m:nary>
                        <m:naryPr>
                          <m:chr m:val="∑"/>
                          <m:ctrlPr>
                            <a:rPr lang="en-US" altLang="zh-CN" sz="2000" i="1">
                              <a:latin typeface="Cambria Math"/>
                            </a:rPr>
                          </m:ctrlPr>
                        </m:naryPr>
                        <m:sub>
                          <m:r>
                            <m:rPr>
                              <m:brk m:alnAt="23"/>
                            </m:rPr>
                            <a:rPr lang="en-US" altLang="zh-CN" sz="2000" i="1">
                              <a:latin typeface="Cambria Math"/>
                            </a:rPr>
                            <m:t>𝑖</m:t>
                          </m:r>
                          <m:r>
                            <a:rPr lang="en-US" altLang="zh-CN" sz="2000" i="1">
                              <a:latin typeface="Cambria Math"/>
                            </a:rPr>
                            <m:t>=1</m:t>
                          </m:r>
                        </m:sub>
                        <m:sup>
                          <m:r>
                            <a:rPr lang="en-US" altLang="zh-CN" sz="2000" i="1">
                              <a:latin typeface="Cambria Math"/>
                            </a:rPr>
                            <m:t>𝑁</m:t>
                          </m:r>
                        </m:sup>
                        <m:e>
                          <m:f>
                            <m:fPr>
                              <m:ctrlPr>
                                <a:rPr lang="en-US" altLang="zh-CN" sz="2000" i="1">
                                  <a:latin typeface="Cambria Math"/>
                                </a:rPr>
                              </m:ctrlPr>
                            </m:fPr>
                            <m:num>
                              <m:sSubSup>
                                <m:sSubSupPr>
                                  <m:ctrlPr>
                                    <a:rPr lang="en-US" altLang="zh-CN" sz="2000" i="1">
                                      <a:latin typeface="Cambria Math"/>
                                    </a:rPr>
                                  </m:ctrlPr>
                                </m:sSubSupPr>
                                <m:e>
                                  <m:r>
                                    <a:rPr lang="en-US" altLang="zh-CN" sz="2000" i="1">
                                      <a:latin typeface="Cambria Math"/>
                                    </a:rPr>
                                    <m:t>𝑇</m:t>
                                  </m:r>
                                </m:e>
                                <m:sub>
                                  <m:r>
                                    <a:rPr lang="en-US" altLang="zh-CN" sz="2000" b="0" i="1" smtClean="0">
                                      <a:latin typeface="Cambria Math"/>
                                    </a:rPr>
                                    <m:t>1</m:t>
                                  </m:r>
                                </m:sub>
                                <m:sup>
                                  <m:r>
                                    <a:rPr lang="en-US" altLang="zh-CN" sz="2000" i="1">
                                      <a:latin typeface="Cambria Math"/>
                                    </a:rPr>
                                    <m:t>𝑛</m:t>
                                  </m:r>
                                </m:sup>
                              </m:sSubSup>
                              <m:sSup>
                                <m:sSupPr>
                                  <m:ctrlPr>
                                    <a:rPr lang="en-US" altLang="zh-CN" sz="2000" i="1">
                                      <a:latin typeface="Cambria Math"/>
                                    </a:rPr>
                                  </m:ctrlPr>
                                </m:sSupPr>
                                <m:e>
                                  <m:d>
                                    <m:dPr>
                                      <m:begChr m:val="["/>
                                      <m:endChr m:val="]"/>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𝜏</m:t>
                                          </m:r>
                                        </m:e>
                                        <m:sup>
                                          <m:r>
                                            <a:rPr lang="en-US" altLang="zh-CN" sz="2000" i="1">
                                              <a:latin typeface="Cambria Math"/>
                                            </a:rPr>
                                            <m:t>𝑛𝑖</m:t>
                                          </m:r>
                                        </m:sup>
                                      </m:sSup>
                                      <m:sSup>
                                        <m:sSupPr>
                                          <m:ctrlPr>
                                            <a:rPr lang="en-US" altLang="zh-CN" sz="2000" b="0" i="1" smtClean="0">
                                              <a:latin typeface="Cambria Math"/>
                                            </a:rPr>
                                          </m:ctrlPr>
                                        </m:sSupPr>
                                        <m:e>
                                          <m:r>
                                            <a:rPr lang="en-US" altLang="zh-CN" sz="2000" b="0" i="1" smtClean="0">
                                              <a:latin typeface="Cambria Math"/>
                                            </a:rPr>
                                            <m:t>𝑤</m:t>
                                          </m:r>
                                        </m:e>
                                        <m:sup>
                                          <m:r>
                                            <a:rPr lang="en-US" altLang="zh-CN" sz="2000" b="0" i="1" smtClean="0">
                                              <a:latin typeface="Cambria Math"/>
                                            </a:rPr>
                                            <m:t>𝑛</m:t>
                                          </m:r>
                                        </m:sup>
                                      </m:sSup>
                                    </m:e>
                                  </m:d>
                                </m:e>
                                <m:sup>
                                  <m:r>
                                    <a:rPr lang="en-US" altLang="zh-CN" sz="2000" i="1">
                                      <a:latin typeface="Cambria Math"/>
                                    </a:rPr>
                                    <m:t>−</m:t>
                                  </m:r>
                                  <m:r>
                                    <a:rPr lang="en-US" altLang="zh-CN" sz="2000" i="1">
                                      <a:latin typeface="Cambria Math"/>
                                    </a:rPr>
                                    <m:t>𝜅</m:t>
                                  </m:r>
                                </m:sup>
                              </m:sSup>
                            </m:num>
                            <m:den>
                              <m:sSubSup>
                                <m:sSubSupPr>
                                  <m:ctrlPr>
                                    <a:rPr lang="en-US" altLang="zh-CN" sz="2000" i="1">
                                      <a:latin typeface="Cambria Math"/>
                                    </a:rPr>
                                  </m:ctrlPr>
                                </m:sSubSupPr>
                                <m:e>
                                  <m:r>
                                    <m:rPr>
                                      <m:sty m:val="p"/>
                                    </m:rPr>
                                    <a:rPr lang="en-US" altLang="zh-CN" sz="2000">
                                      <a:latin typeface="Cambria Math"/>
                                    </a:rPr>
                                    <m:t>Φ</m:t>
                                  </m:r>
                                </m:e>
                                <m:sub>
                                  <m:r>
                                    <a:rPr lang="en-US" altLang="zh-CN" sz="2000" b="0" i="1" smtClean="0">
                                      <a:latin typeface="Cambria Math"/>
                                    </a:rPr>
                                    <m:t>1</m:t>
                                  </m:r>
                                </m:sub>
                                <m:sup>
                                  <m:r>
                                    <a:rPr lang="en-US" altLang="zh-CN" sz="2000" i="1">
                                      <a:latin typeface="Cambria Math"/>
                                    </a:rPr>
                                    <m:t>𝑖</m:t>
                                  </m:r>
                                </m:sup>
                              </m:sSubSup>
                            </m:den>
                          </m:f>
                        </m:e>
                      </m:nary>
                      <m:sSubSup>
                        <m:sSubSupPr>
                          <m:ctrlPr>
                            <a:rPr lang="en-US" altLang="zh-CN" sz="2000" i="1">
                              <a:latin typeface="Cambria Math"/>
                            </a:rPr>
                          </m:ctrlPr>
                        </m:sSubSupPr>
                        <m:e>
                          <m:r>
                            <a:rPr lang="en-US" altLang="zh-CN" sz="2000" i="1">
                              <a:latin typeface="Cambria Math"/>
                            </a:rPr>
                            <m:t>𝑋</m:t>
                          </m:r>
                        </m:e>
                        <m:sub>
                          <m:r>
                            <a:rPr lang="en-US" altLang="zh-CN" sz="2000" b="0" i="1" smtClean="0">
                              <a:latin typeface="Cambria Math"/>
                            </a:rPr>
                            <m:t>1</m:t>
                          </m:r>
                        </m:sub>
                        <m:sup>
                          <m:r>
                            <a:rPr lang="en-US" altLang="zh-CN" sz="2000" i="1">
                              <a:latin typeface="Cambria Math"/>
                            </a:rPr>
                            <m:t>𝑖</m:t>
                          </m:r>
                        </m:sup>
                      </m:sSubSup>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620688"/>
                <a:ext cx="8856984" cy="5976664"/>
              </a:xfrm>
              <a:blipFill>
                <a:blip r:embed="rId2"/>
                <a:stretch>
                  <a:fillRect l="-895" t="-8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36</a:t>
            </a:fld>
            <a:endParaRPr lang="zh-CN" altLang="en-US"/>
          </a:p>
        </p:txBody>
      </p:sp>
    </p:spTree>
    <p:extLst>
      <p:ext uri="{BB962C8B-B14F-4D97-AF65-F5344CB8AC3E}">
        <p14:creationId xmlns:p14="http://schemas.microsoft.com/office/powerpoint/2010/main" val="316927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Market clearing conditions</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784"/>
                <a:ext cx="8229600" cy="4525963"/>
              </a:xfrm>
            </p:spPr>
            <p:txBody>
              <a:bodyPr>
                <a:normAutofit/>
              </a:bodyPr>
              <a:lstStyle/>
              <a:p>
                <a:pPr>
                  <a:spcAft>
                    <a:spcPts val="2400"/>
                  </a:spcAft>
                </a:pPr>
                <a:r>
                  <a:rPr lang="en-US" altLang="zh-CN" sz="2400" dirty="0">
                    <a:latin typeface="Times New Roman" panose="02020603050405020304" pitchFamily="18" charset="0"/>
                    <a:cs typeface="Times New Roman" panose="02020603050405020304" pitchFamily="18" charset="0"/>
                  </a:rPr>
                  <a:t>Given wage assignment in all the countries, total labor demand in each country is determined.</a:t>
                </a:r>
              </a:p>
              <a:p>
                <a:pPr>
                  <a:spcAft>
                    <a:spcPts val="2400"/>
                  </a:spcAft>
                </a:pPr>
                <a:r>
                  <a:rPr lang="en-US" altLang="zh-CN" sz="2400" dirty="0">
                    <a:latin typeface="Times New Roman" panose="02020603050405020304" pitchFamily="18" charset="0"/>
                    <a:cs typeface="Times New Roman" panose="02020603050405020304" pitchFamily="18" charset="0"/>
                  </a:rPr>
                  <a:t>Since labor supply is fixed in each country, wages will be adjusted to clear the labor market</a:t>
                </a:r>
              </a:p>
              <a:p>
                <a:r>
                  <a:rPr lang="en-US" altLang="zh-CN" sz="2400" dirty="0">
                    <a:latin typeface="Times New Roman" panose="02020603050405020304" pitchFamily="18" charset="0"/>
                    <a:cs typeface="Times New Roman" panose="02020603050405020304" pitchFamily="18" charset="0"/>
                  </a:rPr>
                  <a:t>A system of N-1 independent equations </a:t>
                </a:r>
              </a:p>
              <a:p>
                <a:pPr marL="0" indent="0">
                  <a:buNone/>
                </a:pPr>
                <a:r>
                  <a:rPr lang="en-US" altLang="zh-CN" sz="2400" dirty="0">
                    <a:latin typeface="Times New Roman" panose="02020603050405020304" pitchFamily="18" charset="0"/>
                    <a:cs typeface="Times New Roman" panose="02020603050405020304" pitchFamily="18" charset="0"/>
                  </a:rPr>
                  <a:t> 	     the wage assignment </a:t>
                </a:r>
                <a14:m>
                  <m:oMath xmlns:m="http://schemas.openxmlformats.org/officeDocument/2006/math">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1</m:t>
                        </m:r>
                      </m:sup>
                    </m:sSup>
                    <m:r>
                      <a:rPr lang="en-US" altLang="zh-CN" sz="2400" b="0" i="1" smtClean="0">
                        <a:latin typeface="Cambria Math"/>
                      </a:rPr>
                      <m:t>,⋯,</m:t>
                    </m:r>
                    <m:sSup>
                      <m:sSupPr>
                        <m:ctrlPr>
                          <a:rPr lang="en-US" altLang="zh-CN" sz="2400" b="0" i="1" smtClean="0">
                            <a:latin typeface="Cambria Math"/>
                          </a:rPr>
                        </m:ctrlPr>
                      </m:sSupPr>
                      <m:e>
                        <m:r>
                          <a:rPr lang="en-US" altLang="zh-CN" sz="2400" b="0" i="1" smtClean="0">
                            <a:latin typeface="Cambria Math"/>
                          </a:rPr>
                          <m:t>𝑤</m:t>
                        </m:r>
                      </m:e>
                      <m:sup>
                        <m:r>
                          <a:rPr lang="en-US" altLang="zh-CN" sz="2400" b="0" i="1" smtClean="0">
                            <a:latin typeface="Cambria Math"/>
                          </a:rPr>
                          <m:t>𝑁</m:t>
                        </m:r>
                      </m:sup>
                    </m:sSup>
                    <m:r>
                      <a:rPr lang="en-US" altLang="zh-CN" sz="2400" b="0" i="1" smtClean="0">
                        <a:latin typeface="Cambria Math"/>
                      </a:rPr>
                      <m:t>}</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up to a numeraire.</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784"/>
                <a:ext cx="8229600" cy="4525963"/>
              </a:xfrm>
              <a:blipFill rotWithShape="1">
                <a:blip r:embed="rId2"/>
                <a:stretch>
                  <a:fillRect l="-963" t="-1078" r="-1704"/>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37</a:t>
            </a:fld>
            <a:endParaRPr lang="zh-CN" altLang="en-US"/>
          </a:p>
        </p:txBody>
      </p:sp>
      <p:cxnSp>
        <p:nvCxnSpPr>
          <p:cNvPr id="6" name="直接箭头连接符 5"/>
          <p:cNvCxnSpPr/>
          <p:nvPr/>
        </p:nvCxnSpPr>
        <p:spPr>
          <a:xfrm>
            <a:off x="899592" y="4365104"/>
            <a:ext cx="79208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088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0264"/>
            <a:ext cx="8964488" cy="1143000"/>
          </a:xfrm>
        </p:spPr>
        <p:txBody>
          <a:bodyPr>
            <a:normAutofit/>
          </a:bodyPr>
          <a:lstStyle/>
          <a:p>
            <a:pPr algn="l"/>
            <a:r>
              <a:rPr lang="en-US" altLang="zh-CN" sz="2400" b="1" dirty="0">
                <a:solidFill>
                  <a:srgbClr val="0070C0"/>
                </a:solidFill>
                <a:latin typeface="Times New Roman" panose="02020603050405020304" pitchFamily="18" charset="0"/>
                <a:cs typeface="Times New Roman" panose="02020603050405020304" pitchFamily="18" charset="0"/>
              </a:rPr>
              <a:t>CPI and PPI response to productivity shocks and trade cost shocks</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008112"/>
                <a:ext cx="8229600" cy="5805264"/>
              </a:xfrm>
            </p:spPr>
            <p:txBody>
              <a:bodyPr>
                <a:normAutofit fontScale="92500"/>
              </a:bodyPr>
              <a:lstStyle/>
              <a:p>
                <a:pPr>
                  <a:spcAft>
                    <a:spcPts val="1200"/>
                  </a:spcAft>
                </a:pPr>
                <a:r>
                  <a:rPr lang="en-US" altLang="zh-CN" sz="2400" dirty="0">
                    <a:latin typeface="Times New Roman" panose="02020603050405020304" pitchFamily="18" charset="0"/>
                    <a:cs typeface="Times New Roman" panose="02020603050405020304" pitchFamily="18" charset="0"/>
                  </a:rPr>
                  <a:t>Common shock on the first stage of manufacturing sector, common shock on trade costs, and country-specific shock on service sector</a:t>
                </a:r>
              </a:p>
              <a:p>
                <a:pPr marL="0" indent="0" algn="ctr">
                  <a:spcAft>
                    <a:spcPts val="1200"/>
                  </a:spcAft>
                  <a:buNone/>
                </a:pPr>
                <a14:m>
                  <m:oMath xmlns:m="http://schemas.openxmlformats.org/officeDocument/2006/math">
                    <m:acc>
                      <m:accPr>
                        <m:chr m:val="̂"/>
                        <m:ctrlPr>
                          <a:rPr lang="en-US" altLang="zh-CN" sz="2400" b="0" i="1" smtClean="0">
                            <a:latin typeface="Cambria Math"/>
                            <a:cs typeface="Times New Roman" panose="02020603050405020304" pitchFamily="18" charset="0"/>
                          </a:rPr>
                        </m:ctrlPr>
                      </m:accPr>
                      <m:e>
                        <m:r>
                          <a:rPr lang="en-US" altLang="zh-CN" sz="2400" b="0" i="1" smtClean="0">
                            <a:latin typeface="Cambria Math"/>
                            <a:cs typeface="Times New Roman" panose="02020603050405020304" pitchFamily="18" charset="0"/>
                          </a:rPr>
                          <m:t>𝑙𝑛</m:t>
                        </m:r>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𝑇</m:t>
                            </m:r>
                          </m:e>
                          <m:sub>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𝑛</m:t>
                            </m:r>
                          </m:sup>
                        </m:sSubSup>
                      </m:e>
                    </m:acc>
                    <m:r>
                      <a:rPr lang="en-US" altLang="zh-CN" sz="2400" b="0" i="1" dirty="0" smtClean="0">
                        <a:latin typeface="Cambria Math"/>
                        <a:cs typeface="Times New Roman" panose="02020603050405020304" pitchFamily="18" charset="0"/>
                      </a:rPr>
                      <m:t>=</m:t>
                    </m:r>
                    <m:sSub>
                      <m:sSubPr>
                        <m:ctrlPr>
                          <a:rPr lang="en-US" altLang="zh-CN" sz="2400" b="0" i="1" dirty="0" smtClean="0">
                            <a:latin typeface="Cambria Math"/>
                            <a:cs typeface="Times New Roman" panose="02020603050405020304" pitchFamily="18" charset="0"/>
                          </a:rPr>
                        </m:ctrlPr>
                      </m:sSubPr>
                      <m:e>
                        <m:r>
                          <a:rPr lang="en-US" altLang="zh-CN" sz="2400" b="0" i="1" dirty="0" smtClean="0">
                            <a:latin typeface="Cambria Math"/>
                            <a:cs typeface="Times New Roman" panose="02020603050405020304" pitchFamily="18" charset="0"/>
                          </a:rPr>
                          <m:t>𝜖</m:t>
                        </m:r>
                      </m:e>
                      <m:sub>
                        <m:r>
                          <a:rPr lang="en-US" altLang="zh-CN" sz="2400" b="0" i="1" dirty="0" smtClean="0">
                            <a:latin typeface="Cambria Math"/>
                            <a:cs typeface="Times New Roman" panose="02020603050405020304" pitchFamily="18" charset="0"/>
                          </a:rPr>
                          <m:t>𝑚</m:t>
                        </m:r>
                      </m:sub>
                    </m:sSub>
                    <m:r>
                      <a:rPr lang="en-US" altLang="zh-CN" sz="2400" b="0" i="1" dirty="0" smtClean="0">
                        <a:latin typeface="Cambria Math"/>
                        <a:cs typeface="Times New Roman" panose="02020603050405020304" pitchFamily="18" charset="0"/>
                      </a:rPr>
                      <m:t>, ∀</m:t>
                    </m:r>
                    <m:r>
                      <a:rPr lang="en-US" altLang="zh-CN" sz="2400" b="0" i="1" dirty="0" smtClean="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zh-CN" sz="2400" i="1">
                            <a:latin typeface="Cambria Math"/>
                            <a:cs typeface="Times New Roman" panose="02020603050405020304" pitchFamily="18" charset="0"/>
                          </a:rPr>
                        </m:ctrlPr>
                      </m:accPr>
                      <m:e>
                        <m:r>
                          <a:rPr lang="en-US" altLang="zh-CN" sz="2400" i="1">
                            <a:latin typeface="Cambria Math"/>
                            <a:cs typeface="Times New Roman" panose="02020603050405020304" pitchFamily="18" charset="0"/>
                          </a:rPr>
                          <m:t>𝑙𝑛</m:t>
                        </m:r>
                        <m:sSubSup>
                          <m:sSubSupPr>
                            <m:ctrlPr>
                              <a:rPr lang="en-US" altLang="zh-CN" sz="2400" i="1">
                                <a:latin typeface="Cambria Math"/>
                                <a:cs typeface="Times New Roman" panose="02020603050405020304" pitchFamily="18" charset="0"/>
                              </a:rPr>
                            </m:ctrlPr>
                          </m:sSubSupPr>
                          <m:e>
                            <m:r>
                              <a:rPr lang="en-US" altLang="zh-CN" sz="2400" i="1">
                                <a:latin typeface="Cambria Math"/>
                                <a:cs typeface="Times New Roman" panose="02020603050405020304" pitchFamily="18" charset="0"/>
                              </a:rPr>
                              <m:t>𝜏</m:t>
                            </m:r>
                          </m:e>
                          <m:sub/>
                          <m:sup>
                            <m:r>
                              <a:rPr lang="en-US" altLang="zh-CN" sz="2400" i="1">
                                <a:latin typeface="Cambria Math"/>
                                <a:cs typeface="Times New Roman" panose="02020603050405020304" pitchFamily="18" charset="0"/>
                              </a:rPr>
                              <m:t>𝑖𝑛</m:t>
                            </m:r>
                          </m:sup>
                        </m:sSubSup>
                      </m:e>
                    </m:acc>
                    <m:r>
                      <a:rPr lang="en-US" altLang="zh-CN" sz="2400" i="1" dirty="0">
                        <a:latin typeface="Cambria Math"/>
                        <a:cs typeface="Times New Roman" panose="02020603050405020304" pitchFamily="18" charset="0"/>
                      </a:rPr>
                      <m:t>=</m:t>
                    </m:r>
                    <m:sSub>
                      <m:sSubPr>
                        <m:ctrlPr>
                          <a:rPr lang="en-US" altLang="zh-CN" sz="2400" i="1" dirty="0">
                            <a:latin typeface="Cambria Math"/>
                            <a:cs typeface="Times New Roman" panose="02020603050405020304" pitchFamily="18" charset="0"/>
                          </a:rPr>
                        </m:ctrlPr>
                      </m:sSubPr>
                      <m:e>
                        <m:r>
                          <a:rPr lang="en-US" altLang="zh-CN" sz="2400" i="1" dirty="0">
                            <a:latin typeface="Cambria Math"/>
                            <a:cs typeface="Times New Roman" panose="02020603050405020304" pitchFamily="18" charset="0"/>
                          </a:rPr>
                          <m:t>𝜖</m:t>
                        </m:r>
                      </m:e>
                      <m:sub>
                        <m:r>
                          <a:rPr lang="en-US" altLang="zh-CN" sz="2400" i="1" dirty="0">
                            <a:latin typeface="Cambria Math"/>
                            <a:cs typeface="Times New Roman" panose="02020603050405020304" pitchFamily="18" charset="0"/>
                          </a:rPr>
                          <m:t>𝜏</m:t>
                        </m:r>
                      </m:sub>
                    </m:sSub>
                    <m:r>
                      <a:rPr lang="en-US" altLang="zh-CN" sz="2400" i="1" dirty="0">
                        <a:latin typeface="Cambria Math"/>
                        <a:cs typeface="Times New Roman" panose="02020603050405020304" pitchFamily="18" charset="0"/>
                      </a:rPr>
                      <m:t>, ∀</m:t>
                    </m:r>
                    <m:r>
                      <a:rPr lang="en-US" altLang="zh-CN" sz="2400" b="0" i="1" dirty="0" smtClean="0">
                        <a:latin typeface="Cambria Math"/>
                        <a:cs typeface="Times New Roman" panose="02020603050405020304" pitchFamily="18" charset="0"/>
                      </a:rPr>
                      <m:t>𝑖</m:t>
                    </m:r>
                    <m:r>
                      <a:rPr lang="en-US" altLang="zh-CN" sz="2400" b="0" i="1" dirty="0" smtClean="0">
                        <a:latin typeface="Cambria Math"/>
                        <a:cs typeface="Times New Roman" panose="02020603050405020304" pitchFamily="18" charset="0"/>
                      </a:rPr>
                      <m:t>,</m:t>
                    </m:r>
                    <m:r>
                      <a:rPr lang="en-US" altLang="zh-CN" sz="2400" i="1" dirty="0">
                        <a:latin typeface="Cambria Math"/>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zh-CN" sz="2400" i="1">
                            <a:latin typeface="Cambria Math"/>
                            <a:cs typeface="Times New Roman" panose="02020603050405020304" pitchFamily="18" charset="0"/>
                          </a:rPr>
                        </m:ctrlPr>
                      </m:accPr>
                      <m:e>
                        <m:r>
                          <a:rPr lang="en-US" altLang="zh-CN" sz="2400" i="1">
                            <a:latin typeface="Cambria Math"/>
                            <a:cs typeface="Times New Roman" panose="02020603050405020304" pitchFamily="18" charset="0"/>
                          </a:rPr>
                          <m:t>𝑙𝑛</m:t>
                        </m:r>
                        <m:sSubSup>
                          <m:sSubSupPr>
                            <m:ctrlPr>
                              <a:rPr lang="en-US" altLang="zh-CN" sz="2400" i="1">
                                <a:latin typeface="Cambria Math"/>
                                <a:cs typeface="Times New Roman" panose="02020603050405020304" pitchFamily="18" charset="0"/>
                              </a:rPr>
                            </m:ctrlPr>
                          </m:sSubSupPr>
                          <m:e>
                            <m:r>
                              <a:rPr lang="en-US" altLang="zh-CN" sz="2400" i="1">
                                <a:latin typeface="Cambria Math"/>
                                <a:cs typeface="Times New Roman" panose="02020603050405020304" pitchFamily="18" charset="0"/>
                              </a:rPr>
                              <m:t>𝑇</m:t>
                            </m:r>
                          </m:e>
                          <m:sub>
                            <m:r>
                              <a:rPr lang="en-US" altLang="zh-CN" sz="2400" i="1">
                                <a:latin typeface="Cambria Math"/>
                                <a:cs typeface="Times New Roman" panose="02020603050405020304" pitchFamily="18" charset="0"/>
                              </a:rPr>
                              <m:t>𝑠</m:t>
                            </m:r>
                          </m:sub>
                          <m:sup>
                            <m:r>
                              <a:rPr lang="en-US" altLang="zh-CN" sz="2400" i="1">
                                <a:latin typeface="Cambria Math"/>
                                <a:cs typeface="Times New Roman" panose="02020603050405020304" pitchFamily="18" charset="0"/>
                              </a:rPr>
                              <m:t>𝑛</m:t>
                            </m:r>
                          </m:sup>
                        </m:sSubSup>
                      </m:e>
                    </m:acc>
                    <m:r>
                      <a:rPr lang="en-US" altLang="zh-CN" sz="2400" i="1" dirty="0">
                        <a:latin typeface="Cambria Math"/>
                        <a:cs typeface="Times New Roman" panose="02020603050405020304" pitchFamily="18" charset="0"/>
                      </a:rPr>
                      <m:t>=</m:t>
                    </m:r>
                    <m:sSubSup>
                      <m:sSubSupPr>
                        <m:ctrlPr>
                          <a:rPr lang="en-US" altLang="zh-CN" sz="2400" i="1" dirty="0">
                            <a:latin typeface="Cambria Math"/>
                            <a:cs typeface="Times New Roman" panose="02020603050405020304" pitchFamily="18" charset="0"/>
                          </a:rPr>
                        </m:ctrlPr>
                      </m:sSubSupPr>
                      <m:e>
                        <m:r>
                          <a:rPr lang="en-US" altLang="zh-CN" sz="2400" i="1" dirty="0">
                            <a:latin typeface="Cambria Math"/>
                            <a:cs typeface="Times New Roman" panose="02020603050405020304" pitchFamily="18" charset="0"/>
                          </a:rPr>
                          <m:t>𝜖</m:t>
                        </m:r>
                      </m:e>
                      <m:sub>
                        <m:r>
                          <a:rPr lang="en-US" altLang="zh-CN" sz="2400" i="1" dirty="0">
                            <a:latin typeface="Cambria Math"/>
                            <a:cs typeface="Times New Roman" panose="02020603050405020304" pitchFamily="18" charset="0"/>
                          </a:rPr>
                          <m:t>𝑠</m:t>
                        </m:r>
                      </m:sub>
                      <m:sup>
                        <m:r>
                          <a:rPr lang="en-US" altLang="zh-CN" sz="2400" i="1" dirty="0">
                            <a:latin typeface="Cambria Math"/>
                            <a:cs typeface="Times New Roman" panose="02020603050405020304" pitchFamily="18" charset="0"/>
                          </a:rPr>
                          <m:t>𝑛</m:t>
                        </m:r>
                      </m:sup>
                    </m:sSubSup>
                    <m:r>
                      <a:rPr lang="en-US" altLang="zh-CN" sz="2400" i="1" dirty="0">
                        <a:latin typeface="Cambria Math"/>
                        <a:cs typeface="Times New Roman" panose="02020603050405020304" pitchFamily="18" charset="0"/>
                      </a:rPr>
                      <m:t>, ∀</m:t>
                    </m:r>
                    <m:r>
                      <a:rPr lang="en-US" altLang="zh-CN" sz="2400" i="1" dirty="0">
                        <a:latin typeface="Cambria Math"/>
                        <a:cs typeface="Times New Roman" panose="02020603050405020304" pitchFamily="18" charset="0"/>
                      </a:rPr>
                      <m:t>𝑛</m:t>
                    </m:r>
                  </m:oMath>
                </a14:m>
                <a:endParaRPr lang="en-US" altLang="zh-CN" sz="2400" dirty="0">
                  <a:latin typeface="Times New Roman" panose="02020603050405020304" pitchFamily="18" charset="0"/>
                  <a:cs typeface="Times New Roman" panose="02020603050405020304" pitchFamily="18" charset="0"/>
                </a:endParaRPr>
              </a:p>
              <a:p>
                <a:pPr>
                  <a:spcAft>
                    <a:spcPts val="1200"/>
                  </a:spcAft>
                </a:pPr>
                <a:r>
                  <a:rPr lang="en-US" altLang="zh-CN" sz="2400" dirty="0">
                    <a:latin typeface="Times New Roman" panose="02020603050405020304" pitchFamily="18" charset="0"/>
                    <a:cs typeface="Times New Roman" panose="02020603050405020304" pitchFamily="18" charset="0"/>
                  </a:rPr>
                  <a:t>The response of CPI and PPI inflation are given by</a:t>
                </a:r>
              </a:p>
              <a:p>
                <a:pPr marL="0" indent="0">
                  <a:spcAft>
                    <a:spcPts val="1200"/>
                  </a:spcAft>
                  <a:buNone/>
                </a:pPr>
                <a14:m>
                  <m:oMathPara xmlns:m="http://schemas.openxmlformats.org/officeDocument/2006/math">
                    <m:oMathParaPr>
                      <m:jc m:val="center"/>
                    </m:oMathParaPr>
                    <m:oMath xmlns:m="http://schemas.openxmlformats.org/officeDocument/2006/math">
                      <m:acc>
                        <m:accPr>
                          <m:chr m:val="̂"/>
                          <m:ctrlPr>
                            <a:rPr lang="en-US" altLang="zh-CN" sz="2400" b="0" i="1" smtClean="0">
                              <a:latin typeface="Cambria Math"/>
                              <a:cs typeface="Times New Roman" panose="02020603050405020304" pitchFamily="18" charset="0"/>
                            </a:rPr>
                          </m:ctrlPr>
                        </m:accPr>
                        <m:e>
                          <m:r>
                            <a:rPr lang="en-US" altLang="zh-CN" sz="2400" b="0" i="1" smtClean="0">
                              <a:latin typeface="Cambria Math"/>
                              <a:cs typeface="Times New Roman" panose="02020603050405020304" pitchFamily="18" charset="0"/>
                            </a:rPr>
                            <m:t>𝑙𝑛𝐶𝑃</m:t>
                          </m:r>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𝐼</m:t>
                              </m:r>
                            </m:e>
                            <m:sup>
                              <m:r>
                                <a:rPr lang="en-US" altLang="zh-CN" sz="2400" b="0" i="1" smtClean="0">
                                  <a:latin typeface="Cambria Math"/>
                                  <a:cs typeface="Times New Roman" panose="02020603050405020304" pitchFamily="18" charset="0"/>
                                </a:rPr>
                                <m:t>𝑛</m:t>
                              </m:r>
                            </m:sup>
                          </m:sSup>
                        </m:e>
                      </m:acc>
                      <m:r>
                        <a:rPr lang="en-US" altLang="zh-CN" sz="2400" b="0" i="1" smtClean="0">
                          <a:latin typeface="Cambria Math"/>
                          <a:cs typeface="Times New Roman" panose="02020603050405020304" pitchFamily="18" charset="0"/>
                        </a:rPr>
                        <m:t>=−</m:t>
                      </m:r>
                      <m:f>
                        <m:fPr>
                          <m:ctrlPr>
                            <a:rPr lang="en-US" altLang="zh-CN" sz="2400" b="0" i="1" smtClean="0">
                              <a:latin typeface="Cambria Math"/>
                              <a:cs typeface="Times New Roman" panose="02020603050405020304" pitchFamily="18" charset="0"/>
                            </a:rPr>
                          </m:ctrlPr>
                        </m:fPr>
                        <m:num>
                          <m:r>
                            <a:rPr lang="en-US" altLang="zh-CN" sz="2400" b="0" i="1"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𝛼</m:t>
                          </m:r>
                        </m:num>
                        <m:den>
                          <m:r>
                            <a:rPr lang="en-US" altLang="zh-CN" sz="2400" b="0" i="1" smtClean="0">
                              <a:latin typeface="Cambria Math"/>
                              <a:cs typeface="Times New Roman" panose="02020603050405020304" pitchFamily="18" charset="0"/>
                            </a:rPr>
                            <m:t>𝜅</m:t>
                          </m:r>
                        </m:den>
                      </m:f>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𝜖</m:t>
                          </m:r>
                        </m:e>
                        <m:sub>
                          <m:r>
                            <a:rPr lang="en-US" altLang="zh-CN" sz="2400" b="0" i="1" smtClean="0">
                              <a:latin typeface="Cambria Math"/>
                              <a:cs typeface="Times New Roman" panose="02020603050405020304" pitchFamily="18" charset="0"/>
                            </a:rPr>
                            <m:t>𝑠</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f>
                        <m:fPr>
                          <m:ctrlPr>
                            <a:rPr lang="en-US" altLang="zh-CN" sz="2400" b="0" i="1" smtClean="0">
                              <a:latin typeface="Cambria Math"/>
                              <a:cs typeface="Times New Roman" panose="02020603050405020304" pitchFamily="18" charset="0"/>
                            </a:rPr>
                          </m:ctrlPr>
                        </m:fPr>
                        <m:num>
                          <m:r>
                            <a:rPr lang="en-US" altLang="zh-CN" sz="2400" b="0" i="1" smtClean="0">
                              <a:latin typeface="Cambria Math"/>
                              <a:cs typeface="Times New Roman" panose="02020603050405020304" pitchFamily="18" charset="0"/>
                            </a:rPr>
                            <m:t>𝛼</m:t>
                          </m:r>
                        </m:num>
                        <m:den>
                          <m:r>
                            <a:rPr lang="en-US" altLang="zh-CN" sz="2400" b="0" i="1" smtClean="0">
                              <a:latin typeface="Cambria Math"/>
                              <a:cs typeface="Times New Roman" panose="02020603050405020304" pitchFamily="18" charset="0"/>
                            </a:rPr>
                            <m:t>𝜅</m:t>
                          </m:r>
                        </m:den>
                      </m:f>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𝜃</m:t>
                          </m:r>
                        </m:e>
                        <m:sup>
                          <m:r>
                            <a:rPr lang="en-US" altLang="zh-CN" sz="2400" b="0" i="1" smtClean="0">
                              <a:latin typeface="Cambria Math"/>
                              <a:cs typeface="Times New Roman" panose="02020603050405020304" pitchFamily="18" charset="0"/>
                            </a:rPr>
                            <m:t>𝐺</m:t>
                          </m:r>
                          <m:r>
                            <a:rPr lang="en-US" altLang="zh-CN" sz="2400" b="0" i="1" smtClean="0">
                              <a:latin typeface="Cambria Math"/>
                              <a:cs typeface="Times New Roman" panose="02020603050405020304" pitchFamily="18" charset="0"/>
                            </a:rPr>
                            <m:t>−1</m:t>
                          </m:r>
                        </m:sup>
                      </m:sSup>
                      <m:sSub>
                        <m:sSubPr>
                          <m:ctrlPr>
                            <a:rPr lang="en-US" altLang="zh-CN" sz="2400" b="0" i="1" smtClean="0">
                              <a:latin typeface="Cambria Math"/>
                              <a:cs typeface="Times New Roman" panose="02020603050405020304" pitchFamily="18" charset="0"/>
                            </a:rPr>
                          </m:ctrlPr>
                        </m:sSubPr>
                        <m:e>
                          <m:r>
                            <a:rPr lang="en-US" altLang="zh-CN" sz="2400" b="0" i="1" smtClean="0">
                              <a:latin typeface="Cambria Math"/>
                              <a:cs typeface="Times New Roman" panose="02020603050405020304" pitchFamily="18" charset="0"/>
                            </a:rPr>
                            <m:t>𝜖</m:t>
                          </m:r>
                        </m:e>
                        <m:sub>
                          <m:r>
                            <a:rPr lang="en-US" altLang="zh-CN" sz="2400" b="0" i="1" smtClean="0">
                              <a:latin typeface="Cambria Math"/>
                              <a:cs typeface="Times New Roman" panose="02020603050405020304" pitchFamily="18" charset="0"/>
                            </a:rPr>
                            <m:t>𝑚</m:t>
                          </m:r>
                        </m:sub>
                      </m:sSub>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𝛼</m:t>
                      </m:r>
                      <m:f>
                        <m:fPr>
                          <m:ctrlPr>
                            <a:rPr lang="en-US" altLang="zh-CN" sz="2400" b="0" i="1" smtClean="0">
                              <a:latin typeface="Cambria Math"/>
                              <a:cs typeface="Times New Roman" panose="02020603050405020304" pitchFamily="18" charset="0"/>
                            </a:rPr>
                          </m:ctrlPr>
                        </m:fPr>
                        <m:num>
                          <m:r>
                            <a:rPr lang="en-US" altLang="zh-CN" sz="2400" b="0" i="1" smtClean="0">
                              <a:latin typeface="Cambria Math"/>
                              <a:cs typeface="Times New Roman" panose="02020603050405020304" pitchFamily="18" charset="0"/>
                            </a:rPr>
                            <m:t>1−</m:t>
                          </m:r>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𝜃</m:t>
                              </m:r>
                            </m:e>
                            <m:sup>
                              <m:r>
                                <a:rPr lang="en-US" altLang="zh-CN" sz="2400" b="0" i="1" smtClean="0">
                                  <a:latin typeface="Cambria Math"/>
                                  <a:cs typeface="Times New Roman" panose="02020603050405020304" pitchFamily="18" charset="0"/>
                                </a:rPr>
                                <m:t>𝐺</m:t>
                              </m:r>
                            </m:sup>
                          </m:sSup>
                        </m:num>
                        <m:den>
                          <m:r>
                            <a:rPr lang="en-US" altLang="zh-CN" sz="2400" b="0" i="1"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𝜃</m:t>
                          </m:r>
                        </m:den>
                      </m:f>
                      <m:sSub>
                        <m:sSubPr>
                          <m:ctrlPr>
                            <a:rPr lang="en-US" altLang="zh-CN" sz="2400" b="0" i="1" smtClean="0">
                              <a:latin typeface="Cambria Math"/>
                              <a:cs typeface="Times New Roman" panose="02020603050405020304" pitchFamily="18" charset="0"/>
                            </a:rPr>
                          </m:ctrlPr>
                        </m:sSubPr>
                        <m:e>
                          <m:r>
                            <a:rPr lang="en-US" altLang="zh-CN" sz="2400" b="0" i="1" smtClean="0">
                              <a:latin typeface="Cambria Math"/>
                              <a:cs typeface="Times New Roman" panose="02020603050405020304" pitchFamily="18" charset="0"/>
                            </a:rPr>
                            <m:t>𝜖</m:t>
                          </m:r>
                        </m:e>
                        <m:sub>
                          <m:r>
                            <a:rPr lang="en-US" altLang="zh-CN" sz="2400" b="0" i="1" smtClean="0">
                              <a:latin typeface="Cambria Math"/>
                              <a:cs typeface="Times New Roman" panose="02020603050405020304" pitchFamily="18" charset="0"/>
                            </a:rPr>
                            <m:t>𝜏</m:t>
                          </m:r>
                        </m:sub>
                      </m:sSub>
                    </m:oMath>
                  </m:oMathPara>
                </a14:m>
                <a:endParaRPr lang="en-US" altLang="zh-CN" sz="2400" dirty="0">
                  <a:latin typeface="Times New Roman" panose="02020603050405020304" pitchFamily="18" charset="0"/>
                  <a:cs typeface="Times New Roman" panose="02020603050405020304" pitchFamily="18" charset="0"/>
                </a:endParaRP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a:cs typeface="Times New Roman" panose="02020603050405020304" pitchFamily="18" charset="0"/>
                            </a:rPr>
                          </m:ctrlPr>
                        </m:accPr>
                        <m:e>
                          <m:r>
                            <a:rPr lang="en-US" altLang="zh-CN" sz="2400" i="1">
                              <a:latin typeface="Cambria Math"/>
                              <a:cs typeface="Times New Roman" panose="02020603050405020304" pitchFamily="18" charset="0"/>
                            </a:rPr>
                            <m:t>𝑙𝑛</m:t>
                          </m:r>
                          <m:r>
                            <a:rPr lang="en-US" altLang="zh-CN" sz="2400" b="0" i="1" smtClean="0">
                              <a:latin typeface="Cambria Math"/>
                              <a:cs typeface="Times New Roman" panose="02020603050405020304" pitchFamily="18" charset="0"/>
                            </a:rPr>
                            <m:t>𝑃</m:t>
                          </m:r>
                          <m:r>
                            <a:rPr lang="en-US" altLang="zh-CN" sz="2400" i="1">
                              <a:latin typeface="Cambria Math"/>
                              <a:cs typeface="Times New Roman" panose="02020603050405020304" pitchFamily="18" charset="0"/>
                            </a:rPr>
                            <m:t>𝑃</m:t>
                          </m:r>
                          <m:sSup>
                            <m:sSupPr>
                              <m:ctrlPr>
                                <a:rPr lang="en-US" altLang="zh-CN" sz="2400" i="1">
                                  <a:latin typeface="Cambria Math"/>
                                  <a:cs typeface="Times New Roman" panose="02020603050405020304" pitchFamily="18" charset="0"/>
                                </a:rPr>
                              </m:ctrlPr>
                            </m:sSupPr>
                            <m:e>
                              <m:r>
                                <a:rPr lang="en-US" altLang="zh-CN" sz="2400" i="1">
                                  <a:latin typeface="Cambria Math"/>
                                  <a:cs typeface="Times New Roman" panose="02020603050405020304" pitchFamily="18" charset="0"/>
                                </a:rPr>
                                <m:t>𝐼</m:t>
                              </m:r>
                            </m:e>
                            <m:sup>
                              <m:r>
                                <a:rPr lang="en-US" altLang="zh-CN" sz="2400" i="1">
                                  <a:latin typeface="Cambria Math"/>
                                  <a:cs typeface="Times New Roman" panose="02020603050405020304" pitchFamily="18" charset="0"/>
                                </a:rPr>
                                <m:t>𝑛</m:t>
                              </m:r>
                            </m:sup>
                          </m:sSup>
                        </m:e>
                      </m:acc>
                      <m:r>
                        <a:rPr lang="en-US" altLang="zh-CN" sz="2400" i="1">
                          <a:latin typeface="Cambria Math"/>
                          <a:cs typeface="Times New Roman" panose="02020603050405020304" pitchFamily="18" charset="0"/>
                        </a:rPr>
                        <m:t>=−</m:t>
                      </m:r>
                      <m:d>
                        <m:dPr>
                          <m:ctrlPr>
                            <a:rPr lang="en-US" altLang="zh-CN" sz="2400" b="0" i="1" smtClean="0">
                              <a:latin typeface="Cambria Math"/>
                              <a:cs typeface="Times New Roman" panose="02020603050405020304" pitchFamily="18" charset="0"/>
                            </a:rPr>
                          </m:ctrlPr>
                        </m:dPr>
                        <m:e>
                          <m:nary>
                            <m:naryPr>
                              <m:chr m:val="∑"/>
                              <m:ctrlPr>
                                <a:rPr lang="en-US" altLang="zh-CN" sz="2400" b="0" i="1" smtClean="0">
                                  <a:latin typeface="Cambria Math"/>
                                  <a:cs typeface="Times New Roman" panose="02020603050405020304" pitchFamily="18" charset="0"/>
                                </a:rPr>
                              </m:ctrlPr>
                            </m:naryPr>
                            <m:sub>
                              <m:r>
                                <m:rPr>
                                  <m:brk m:alnAt="23"/>
                                </m:rP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sub>
                            <m:sup>
                              <m:r>
                                <a:rPr lang="en-US" altLang="zh-CN" sz="2400" b="0" i="1" smtClean="0">
                                  <a:latin typeface="Cambria Math"/>
                                  <a:cs typeface="Times New Roman" panose="02020603050405020304" pitchFamily="18" charset="0"/>
                                </a:rPr>
                                <m:t>𝐺</m:t>
                              </m:r>
                            </m:sup>
                            <m:e>
                              <m:f>
                                <m:fPr>
                                  <m:ctrlPr>
                                    <a:rPr lang="en-US" altLang="zh-CN" sz="2400" i="1">
                                      <a:latin typeface="Cambria Math"/>
                                      <a:cs typeface="Times New Roman" panose="02020603050405020304" pitchFamily="18" charset="0"/>
                                    </a:rPr>
                                  </m:ctrlPr>
                                </m:fPr>
                                <m:num>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𝜔</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num>
                                <m:den>
                                  <m:r>
                                    <a:rPr lang="en-US" altLang="zh-CN" sz="2400" i="1">
                                      <a:latin typeface="Cambria Math"/>
                                      <a:cs typeface="Times New Roman" panose="02020603050405020304" pitchFamily="18" charset="0"/>
                                    </a:rPr>
                                    <m:t>𝜅</m:t>
                                  </m:r>
                                </m:den>
                              </m:f>
                              <m:sSup>
                                <m:sSupPr>
                                  <m:ctrlPr>
                                    <a:rPr lang="en-US" altLang="zh-CN" sz="2400" i="1">
                                      <a:latin typeface="Cambria Math"/>
                                      <a:cs typeface="Times New Roman" panose="02020603050405020304" pitchFamily="18" charset="0"/>
                                    </a:rPr>
                                  </m:ctrlPr>
                                </m:sSupPr>
                                <m:e>
                                  <m:r>
                                    <a:rPr lang="en-US" altLang="zh-CN" sz="2400" i="1">
                                      <a:latin typeface="Cambria Math"/>
                                      <a:cs typeface="Times New Roman" panose="02020603050405020304" pitchFamily="18" charset="0"/>
                                    </a:rPr>
                                    <m:t>𝜃</m:t>
                                  </m:r>
                                </m:e>
                                <m:sup>
                                  <m:r>
                                    <a:rPr lang="en-US" altLang="zh-CN" sz="2400" i="1">
                                      <a:latin typeface="Cambria Math"/>
                                      <a:cs typeface="Times New Roman" panose="02020603050405020304" pitchFamily="18" charset="0"/>
                                    </a:rPr>
                                    <m:t>𝐺</m:t>
                                  </m:r>
                                  <m:r>
                                    <a:rPr lang="en-US" altLang="zh-CN" sz="2400" i="1">
                                      <a:latin typeface="Cambria Math"/>
                                      <a:cs typeface="Times New Roman" panose="02020603050405020304" pitchFamily="18" charset="0"/>
                                    </a:rPr>
                                    <m:t>−1</m:t>
                                  </m:r>
                                </m:sup>
                              </m:sSup>
                            </m:e>
                          </m:nary>
                        </m:e>
                      </m:d>
                      <m:sSub>
                        <m:sSubPr>
                          <m:ctrlPr>
                            <a:rPr lang="en-US" altLang="zh-CN" sz="2400" i="1">
                              <a:latin typeface="Cambria Math"/>
                              <a:cs typeface="Times New Roman" panose="02020603050405020304" pitchFamily="18" charset="0"/>
                            </a:rPr>
                          </m:ctrlPr>
                        </m:sSubPr>
                        <m:e>
                          <m:r>
                            <a:rPr lang="en-US" altLang="zh-CN" sz="2400" i="1">
                              <a:latin typeface="Cambria Math"/>
                              <a:cs typeface="Times New Roman" panose="02020603050405020304" pitchFamily="18" charset="0"/>
                            </a:rPr>
                            <m:t>𝜖</m:t>
                          </m:r>
                        </m:e>
                        <m:sub>
                          <m:r>
                            <a:rPr lang="en-US" altLang="zh-CN" sz="2400" i="1">
                              <a:latin typeface="Cambria Math"/>
                              <a:cs typeface="Times New Roman" panose="02020603050405020304" pitchFamily="18" charset="0"/>
                            </a:rPr>
                            <m:t>𝑚</m:t>
                          </m:r>
                        </m:sub>
                      </m:sSub>
                      <m:r>
                        <a:rPr lang="en-US" altLang="zh-CN" sz="2400" b="0" i="1" smtClean="0">
                          <a:latin typeface="Cambria Math"/>
                          <a:cs typeface="Times New Roman" panose="02020603050405020304" pitchFamily="18" charset="0"/>
                        </a:rPr>
                        <m:t>+</m:t>
                      </m:r>
                      <m:d>
                        <m:dPr>
                          <m:begChr m:val="["/>
                          <m:endChr m:val="]"/>
                          <m:ctrlPr>
                            <a:rPr lang="en-US" altLang="zh-CN" sz="2400" b="0" i="1" smtClean="0">
                              <a:latin typeface="Cambria Math"/>
                              <a:cs typeface="Times New Roman" panose="02020603050405020304" pitchFamily="18" charset="0"/>
                            </a:rPr>
                          </m:ctrlPr>
                        </m:dPr>
                        <m:e>
                          <m:nary>
                            <m:naryPr>
                              <m:chr m:val="∑"/>
                              <m:ctrlPr>
                                <a:rPr lang="en-US" altLang="zh-CN" sz="2400" b="0" i="1" smtClean="0">
                                  <a:latin typeface="Cambria Math"/>
                                  <a:cs typeface="Times New Roman" panose="02020603050405020304" pitchFamily="18" charset="0"/>
                                </a:rPr>
                              </m:ctrlPr>
                            </m:naryPr>
                            <m:sub>
                              <m:r>
                                <m:rPr>
                                  <m:brk m:alnAt="23"/>
                                </m:rP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=2</m:t>
                              </m:r>
                            </m:sub>
                            <m:sup>
                              <m:r>
                                <a:rPr lang="en-US" altLang="zh-CN" sz="2400" b="0" i="1" smtClean="0">
                                  <a:latin typeface="Cambria Math"/>
                                  <a:cs typeface="Times New Roman" panose="02020603050405020304" pitchFamily="18" charset="0"/>
                                </a:rPr>
                                <m:t>𝐺</m:t>
                              </m:r>
                            </m:sup>
                            <m:e>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𝜔</m:t>
                                  </m:r>
                                </m:e>
                                <m:sub>
                                  <m:r>
                                    <a:rPr lang="en-US" altLang="zh-CN" sz="2400" b="0" i="1" smtClean="0">
                                      <a:latin typeface="Cambria Math"/>
                                      <a:cs typeface="Times New Roman" panose="02020603050405020304" pitchFamily="18" charset="0"/>
                                    </a:rPr>
                                    <m:t>𝑔</m:t>
                                  </m:r>
                                </m:sub>
                                <m:sup>
                                  <m:r>
                                    <a:rPr lang="en-US" altLang="zh-CN" sz="2400" b="0" i="1" smtClean="0">
                                      <a:latin typeface="Cambria Math"/>
                                      <a:cs typeface="Times New Roman" panose="02020603050405020304" pitchFamily="18" charset="0"/>
                                    </a:rPr>
                                    <m:t>𝑛</m:t>
                                  </m:r>
                                </m:sup>
                              </m:sSubSup>
                              <m:f>
                                <m:fPr>
                                  <m:ctrlPr>
                                    <a:rPr lang="en-US" altLang="zh-CN" sz="2400" b="0" i="1" smtClean="0">
                                      <a:latin typeface="Cambria Math"/>
                                      <a:cs typeface="Times New Roman" panose="02020603050405020304" pitchFamily="18" charset="0"/>
                                    </a:rPr>
                                  </m:ctrlPr>
                                </m:fPr>
                                <m:num>
                                  <m:r>
                                    <a:rPr lang="en-US" altLang="zh-CN" sz="2400" b="0" i="1" smtClean="0">
                                      <a:latin typeface="Cambria Math"/>
                                      <a:cs typeface="Times New Roman" panose="02020603050405020304" pitchFamily="18" charset="0"/>
                                    </a:rPr>
                                    <m:t>𝜃</m:t>
                                  </m:r>
                                  <m:r>
                                    <a:rPr lang="en-US" altLang="zh-CN" sz="2400" b="0" i="1" smtClean="0">
                                      <a:latin typeface="Cambria Math"/>
                                      <a:cs typeface="Times New Roman" panose="02020603050405020304" pitchFamily="18" charset="0"/>
                                    </a:rPr>
                                    <m:t>−</m:t>
                                  </m:r>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𝜃</m:t>
                                      </m:r>
                                    </m:e>
                                    <m:sup>
                                      <m:r>
                                        <a:rPr lang="en-US" altLang="zh-CN" sz="2400" b="0" i="1" smtClean="0">
                                          <a:latin typeface="Cambria Math"/>
                                          <a:cs typeface="Times New Roman" panose="02020603050405020304" pitchFamily="18" charset="0"/>
                                        </a:rPr>
                                        <m:t>𝑔</m:t>
                                      </m:r>
                                    </m:sup>
                                  </m:sSup>
                                </m:num>
                                <m:den>
                                  <m:r>
                                    <a:rPr lang="en-US" altLang="zh-CN" sz="2400" b="0" i="1"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𝜃</m:t>
                                  </m:r>
                                </m:den>
                              </m:f>
                            </m:e>
                          </m:nary>
                        </m:e>
                      </m:d>
                      <m:sSub>
                        <m:sSubPr>
                          <m:ctrlPr>
                            <a:rPr lang="en-US" altLang="zh-CN" sz="2400" b="0" i="1" smtClean="0">
                              <a:latin typeface="Cambria Math"/>
                              <a:cs typeface="Times New Roman" panose="02020603050405020304" pitchFamily="18" charset="0"/>
                            </a:rPr>
                          </m:ctrlPr>
                        </m:sSubPr>
                        <m:e>
                          <m:r>
                            <a:rPr lang="en-US" altLang="zh-CN" sz="2400" b="0" i="1" smtClean="0">
                              <a:latin typeface="Cambria Math"/>
                              <a:cs typeface="Times New Roman" panose="02020603050405020304" pitchFamily="18" charset="0"/>
                            </a:rPr>
                            <m:t>𝜖</m:t>
                          </m:r>
                        </m:e>
                        <m:sub>
                          <m:r>
                            <a:rPr lang="en-US" altLang="zh-CN" sz="2400" b="0" i="1" smtClean="0">
                              <a:latin typeface="Cambria Math"/>
                              <a:cs typeface="Times New Roman" panose="02020603050405020304" pitchFamily="18" charset="0"/>
                            </a:rPr>
                            <m:t>𝜏</m:t>
                          </m:r>
                        </m:sub>
                      </m:sSub>
                    </m:oMath>
                  </m:oMathPara>
                </a14:m>
                <a:endParaRPr lang="en-US" altLang="zh-CN" sz="2400" dirty="0">
                  <a:latin typeface="Times New Roman" panose="02020603050405020304" pitchFamily="18" charset="0"/>
                  <a:cs typeface="Times New Roman" panose="02020603050405020304" pitchFamily="18" charset="0"/>
                </a:endParaRPr>
              </a:p>
              <a:p>
                <a:r>
                  <a:rPr lang="en-US" altLang="zh-CN" sz="1800" dirty="0">
                    <a:latin typeface="Times New Roman" panose="02020603050405020304" pitchFamily="18" charset="0"/>
                    <a:cs typeface="Times New Roman" panose="02020603050405020304" pitchFamily="18" charset="0"/>
                  </a:rPr>
                  <a:t>Note that </a:t>
                </a:r>
              </a:p>
              <a:p>
                <a:pPr lvl="1"/>
                <a14:m>
                  <m:oMath xmlns:m="http://schemas.openxmlformats.org/officeDocument/2006/math">
                    <m:r>
                      <a:rPr lang="en-US" altLang="zh-CN" sz="1800" b="0" i="1" smtClean="0">
                        <a:latin typeface="Cambria Math"/>
                        <a:cs typeface="Times New Roman" panose="02020603050405020304" pitchFamily="18" charset="0"/>
                      </a:rPr>
                      <m:t>𝛼</m:t>
                    </m:r>
                    <m:r>
                      <a:rPr lang="en-US" altLang="zh-CN" sz="1800" i="1">
                        <a:latin typeface="Cambria Math"/>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Cobb-Douglas preference on manufacturing goods.</a:t>
                </a:r>
              </a:p>
              <a:p>
                <a:pPr lvl="1"/>
                <a14:m>
                  <m:oMath xmlns:m="http://schemas.openxmlformats.org/officeDocument/2006/math">
                    <m:r>
                      <a:rPr lang="en-US" altLang="zh-CN" sz="1800" i="1">
                        <a:latin typeface="Cambria Math"/>
                        <a:cs typeface="Times New Roman" panose="02020603050405020304" pitchFamily="18" charset="0"/>
                      </a:rPr>
                      <m:t>𝜅</m:t>
                    </m:r>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shape parameter measuring the distribution of productivity.</a:t>
                </a:r>
              </a:p>
              <a:p>
                <a:pPr lvl="1"/>
                <a14:m>
                  <m:oMath xmlns:m="http://schemas.openxmlformats.org/officeDocument/2006/math">
                    <m:r>
                      <a:rPr lang="en-US" altLang="zh-CN" sz="1800">
                        <a:latin typeface="Cambria Math"/>
                        <a:cs typeface="Times New Roman" panose="02020603050405020304" pitchFamily="18" charset="0"/>
                      </a:rPr>
                      <m:t>1−</m:t>
                    </m:r>
                    <m:r>
                      <a:rPr lang="en-US" altLang="zh-CN" sz="1800">
                        <a:latin typeface="Cambria Math"/>
                        <a:cs typeface="Times New Roman" panose="02020603050405020304" pitchFamily="18" charset="0"/>
                      </a:rPr>
                      <m:t>𝜃</m:t>
                    </m:r>
                  </m:oMath>
                </a14:m>
                <a:r>
                  <a:rPr lang="en-US" altLang="zh-CN" sz="1800" dirty="0">
                    <a:latin typeface="Times New Roman" panose="02020603050405020304" pitchFamily="18" charset="0"/>
                    <a:cs typeface="Times New Roman" panose="02020603050405020304" pitchFamily="18" charset="0"/>
                  </a:rPr>
                  <a:t>: labor share in production function.</a:t>
                </a:r>
              </a:p>
              <a:p>
                <a:pPr lvl="1"/>
                <a14:m>
                  <m:oMath xmlns:m="http://schemas.openxmlformats.org/officeDocument/2006/math">
                    <m:r>
                      <a:rPr lang="en-US" altLang="zh-CN" sz="1800" b="0" i="1" smtClean="0">
                        <a:latin typeface="Cambria Math"/>
                        <a:cs typeface="Times New Roman" panose="02020603050405020304" pitchFamily="18" charset="0"/>
                      </a:rPr>
                      <m:t>𝐺</m:t>
                    </m:r>
                  </m:oMath>
                </a14:m>
                <a:r>
                  <a:rPr lang="en-US" altLang="zh-CN" sz="1800" dirty="0">
                    <a:latin typeface="Times New Roman" panose="02020603050405020304" pitchFamily="18" charset="0"/>
                    <a:cs typeface="Times New Roman" panose="02020603050405020304" pitchFamily="18" charset="0"/>
                  </a:rPr>
                  <a:t>: total number of production stages.</a:t>
                </a:r>
                <a:endParaRPr lang="zh-CN" altLang="en-US" sz="1800" dirty="0">
                  <a:latin typeface="Times New Roman" panose="02020603050405020304" pitchFamily="18" charset="0"/>
                  <a:cs typeface="Times New Roman" panose="02020603050405020304" pitchFamily="18" charset="0"/>
                </a:endParaRPr>
              </a:p>
              <a:p>
                <a:pPr>
                  <a:spcAft>
                    <a:spcPts val="1200"/>
                  </a:spcAft>
                </a:pPr>
                <a:endParaRPr lang="zh-CN" altLang="en-US" sz="1800" dirty="0">
                  <a:latin typeface="Times New Roman" panose="02020603050405020304" pitchFamily="18" charset="0"/>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008112"/>
                <a:ext cx="8229600" cy="5805264"/>
              </a:xfrm>
              <a:blipFill rotWithShape="1">
                <a:blip r:embed="rId2"/>
                <a:stretch>
                  <a:fillRect l="-815" t="-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38</a:t>
            </a:fld>
            <a:endParaRPr lang="zh-CN" altLang="en-US"/>
          </a:p>
        </p:txBody>
      </p:sp>
    </p:spTree>
    <p:extLst>
      <p:ext uri="{BB962C8B-B14F-4D97-AF65-F5344CB8AC3E}">
        <p14:creationId xmlns:p14="http://schemas.microsoft.com/office/powerpoint/2010/main" val="1794698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44624"/>
            <a:ext cx="8229600" cy="1080120"/>
          </a:xfrm>
        </p:spPr>
        <p:txBody>
          <a:bodyPr>
            <a:normAutofit/>
          </a:bodyPr>
          <a:lstStyle/>
          <a:p>
            <a:pPr algn="l"/>
            <a:r>
              <a:rPr lang="en-US" sz="2800" dirty="0">
                <a:solidFill>
                  <a:srgbClr val="002060"/>
                </a:solidFill>
                <a:latin typeface="Times New Roman" panose="02020603050405020304" pitchFamily="18" charset="0"/>
                <a:cs typeface="Times New Roman" panose="02020603050405020304" pitchFamily="18" charset="0"/>
              </a:rPr>
              <a:t>Additional analytical results under more assumptions</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24744"/>
                <a:ext cx="8229600" cy="5001419"/>
              </a:xfrm>
            </p:spPr>
            <p:txBody>
              <a:bodyPr>
                <a:noAutofit/>
              </a:bodyPr>
              <a:lstStyle/>
              <a:p>
                <a:pPr marL="0" indent="0">
                  <a:spcAft>
                    <a:spcPts val="600"/>
                  </a:spcAft>
                  <a:buNone/>
                </a:pPr>
                <a:r>
                  <a:rPr lang="en-US" altLang="zh-CN" sz="2400" dirty="0">
                    <a:solidFill>
                      <a:srgbClr val="C00000"/>
                    </a:solidFill>
                    <a:latin typeface="Times New Roman" panose="02020603050405020304" pitchFamily="18" charset="0"/>
                    <a:cs typeface="Times New Roman" panose="02020603050405020304" pitchFamily="18" charset="0"/>
                  </a:rPr>
                  <a:t>Assumptions</a:t>
                </a:r>
              </a:p>
              <a:p>
                <a:r>
                  <a:rPr lang="en-US" altLang="zh-CN" sz="2400" dirty="0">
                    <a:latin typeface="Times New Roman" panose="02020603050405020304" pitchFamily="18" charset="0"/>
                    <a:cs typeface="Times New Roman" panose="02020603050405020304" pitchFamily="18" charset="0"/>
                  </a:rPr>
                  <a:t>Unit continuum of countries </a:t>
                </a:r>
                <a14:m>
                  <m:oMath xmlns:m="http://schemas.openxmlformats.org/officeDocument/2006/math">
                    <m:r>
                      <m:rPr>
                        <m:sty m:val="p"/>
                      </m:rPr>
                      <a:rPr lang="en-US" altLang="zh-CN" sz="2400" b="0" i="0" smtClean="0">
                        <a:latin typeface="Cambria Math"/>
                        <a:cs typeface="Times New Roman" panose="02020603050405020304" pitchFamily="18" charset="0"/>
                      </a:rPr>
                      <m:t>n</m:t>
                    </m:r>
                    <m:r>
                      <a:rPr lang="en-US" altLang="zh-CN" sz="2400" b="0" i="1" smtClean="0">
                        <a:latin typeface="Cambria Math"/>
                        <a:cs typeface="Times New Roman" panose="02020603050405020304" pitchFamily="18" charset="0"/>
                      </a:rPr>
                      <m:t>∈[0,1]</m:t>
                    </m:r>
                  </m:oMath>
                </a14:m>
                <a:r>
                  <a:rPr lang="en-US" altLang="zh-CN" sz="2400" dirty="0">
                    <a:latin typeface="Times New Roman" panose="02020603050405020304" pitchFamily="18" charset="0"/>
                    <a:cs typeface="Times New Roman" panose="02020603050405020304" pitchFamily="18" charset="0"/>
                  </a:rPr>
                  <a:t>.</a:t>
                </a:r>
              </a:p>
              <a:p>
                <a:r>
                  <a:rPr lang="en-US" altLang="zh-CN" sz="2400" dirty="0">
                    <a:solidFill>
                      <a:srgbClr val="002060"/>
                    </a:solidFill>
                    <a:latin typeface="Times New Roman" panose="02020603050405020304" pitchFamily="18" charset="0"/>
                    <a:cs typeface="Times New Roman" panose="02020603050405020304" pitchFamily="18" charset="0"/>
                  </a:rPr>
                  <a:t>Symmetric countries</a:t>
                </a:r>
                <a:r>
                  <a:rPr lang="en-US" altLang="zh-CN" sz="2400" dirty="0">
                    <a:latin typeface="Times New Roman" panose="02020603050405020304" pitchFamily="18" charset="0"/>
                    <a:cs typeface="Times New Roman" panose="02020603050405020304" pitchFamily="18" charset="0"/>
                  </a:rPr>
                  <a:t>, i.e., the same labor supply, the same productivity distribution across countries for each stage.</a:t>
                </a:r>
              </a:p>
              <a:p>
                <a:pPr>
                  <a:spcAft>
                    <a:spcPts val="2400"/>
                  </a:spcAft>
                </a:pPr>
                <a:r>
                  <a:rPr lang="en-US" altLang="zh-CN" sz="2400" dirty="0">
                    <a:solidFill>
                      <a:srgbClr val="0070C0"/>
                    </a:solidFill>
                    <a:latin typeface="Times New Roman" panose="02020603050405020304" pitchFamily="18" charset="0"/>
                    <a:cs typeface="Times New Roman" panose="02020603050405020304" pitchFamily="18" charset="0"/>
                  </a:rPr>
                  <a:t>Identical trade costs</a:t>
                </a:r>
                <a:r>
                  <a:rPr lang="en-US" altLang="zh-CN" sz="2400" dirty="0">
                    <a:latin typeface="Times New Roman" panose="02020603050405020304" pitchFamily="18" charset="0"/>
                    <a:cs typeface="Times New Roman" panose="02020603050405020304" pitchFamily="18" charset="0"/>
                  </a:rPr>
                  <a:t>, i.e., </a:t>
                </a:r>
                <a14:m>
                  <m:oMath xmlns:m="http://schemas.openxmlformats.org/officeDocument/2006/math">
                    <m:sSup>
                      <m:sSupPr>
                        <m:ctrlPr>
                          <a:rPr lang="en-US" altLang="zh-CN" sz="2400" b="0" i="1" smtClean="0">
                            <a:latin typeface="Cambria Math"/>
                          </a:rPr>
                        </m:ctrlPr>
                      </m:sSupPr>
                      <m:e>
                        <m:r>
                          <a:rPr lang="en-US" altLang="zh-CN" sz="2400" b="0" i="1" smtClean="0">
                            <a:latin typeface="Cambria Math"/>
                          </a:rPr>
                          <m:t>𝜏</m:t>
                        </m:r>
                      </m:e>
                      <m:sup>
                        <m:r>
                          <a:rPr lang="en-US" altLang="zh-CN" sz="2400" b="0" i="1" smtClean="0">
                            <a:latin typeface="Cambria Math"/>
                          </a:rPr>
                          <m:t>𝑖𝑛</m:t>
                        </m:r>
                      </m:sup>
                    </m:sSup>
                    <m:r>
                      <a:rPr lang="en-US" altLang="zh-CN" sz="2400" i="1" smtClean="0">
                        <a:latin typeface="Cambria Math"/>
                      </a:rPr>
                      <m:t>=</m:t>
                    </m:r>
                    <m:r>
                      <a:rPr lang="en-US" altLang="zh-CN" sz="2400" b="0" i="1" smtClean="0">
                        <a:latin typeface="Cambria Math"/>
                      </a:rPr>
                      <m:t>𝜏</m:t>
                    </m:r>
                  </m:oMath>
                </a14:m>
                <a:r>
                  <a:rPr lang="en-US" altLang="zh-CN" sz="2400" dirty="0">
                    <a:latin typeface="Times New Roman" panose="02020603050405020304" pitchFamily="18" charset="0"/>
                    <a:cs typeface="Times New Roman" panose="02020603050405020304" pitchFamily="18" charset="0"/>
                  </a:rPr>
                  <a:t> for </a:t>
                </a:r>
                <a14:m>
                  <m:oMath xmlns:m="http://schemas.openxmlformats.org/officeDocument/2006/math">
                    <m:r>
                      <a:rPr lang="en-US" altLang="zh-CN" sz="2400" b="0" i="1" smtClean="0">
                        <a:latin typeface="Cambria Math"/>
                      </a:rPr>
                      <m:t>∀</m:t>
                    </m:r>
                    <m:r>
                      <a:rPr lang="en-US" altLang="zh-CN" sz="2400" b="0" i="1" smtClean="0">
                        <a:latin typeface="Cambria Math"/>
                      </a:rPr>
                      <m:t>𝑖</m:t>
                    </m:r>
                    <m:r>
                      <a:rPr lang="en-US" altLang="zh-CN" sz="2400" b="0" i="1" smtClean="0">
                        <a:latin typeface="Cambria Math"/>
                      </a:rPr>
                      <m:t>,</m:t>
                    </m:r>
                    <m:r>
                      <a:rPr lang="en-US" altLang="zh-CN" sz="2400" b="0" i="1" smtClean="0">
                        <a:latin typeface="Cambria Math"/>
                      </a:rPr>
                      <m:t>𝑛</m:t>
                    </m:r>
                  </m:oMath>
                </a14:m>
                <a:r>
                  <a:rPr lang="en-US" altLang="zh-CN" sz="2400" dirty="0">
                    <a:latin typeface="Times New Roman" panose="02020603050405020304" pitchFamily="18" charset="0"/>
                    <a:cs typeface="Times New Roman" panose="02020603050405020304" pitchFamily="18" charset="0"/>
                  </a:rPr>
                  <a:t>.</a:t>
                </a:r>
              </a:p>
              <a:p>
                <a:pPr marL="0" indent="0">
                  <a:spcAft>
                    <a:spcPts val="600"/>
                  </a:spcAft>
                  <a:buNone/>
                </a:pPr>
                <a:r>
                  <a:rPr lang="en-US" altLang="zh-CN" sz="2400" dirty="0">
                    <a:solidFill>
                      <a:srgbClr val="C00000"/>
                    </a:solidFill>
                    <a:latin typeface="Times New Roman" panose="02020603050405020304" pitchFamily="18" charset="0"/>
                    <a:cs typeface="Times New Roman" panose="02020603050405020304" pitchFamily="18" charset="0"/>
                  </a:rPr>
                  <a:t>Implications</a:t>
                </a:r>
              </a:p>
              <a:p>
                <a:r>
                  <a:rPr lang="en-US" altLang="zh-CN" sz="2400" dirty="0">
                    <a:latin typeface="Times New Roman" panose="02020603050405020304" pitchFamily="18" charset="0"/>
                    <a:cs typeface="Times New Roman" panose="02020603050405020304" pitchFamily="18" charset="0"/>
                  </a:rPr>
                  <a:t>The wages are the same, i.e., </a:t>
                </a:r>
                <a14:m>
                  <m:oMath xmlns:m="http://schemas.openxmlformats.org/officeDocument/2006/math">
                    <m:sSup>
                      <m:sSupPr>
                        <m:ctrlPr>
                          <a:rPr lang="en-US" altLang="zh-CN" sz="2400" b="0" i="1" smtClean="0">
                            <a:latin typeface="Cambria Math"/>
                          </a:rPr>
                        </m:ctrlPr>
                      </m:sSupPr>
                      <m:e>
                        <m:r>
                          <m:rPr>
                            <m:sty m:val="p"/>
                          </m:rPr>
                          <a:rPr lang="en-US" altLang="zh-CN" sz="2400">
                            <a:latin typeface="Cambria Math"/>
                          </a:rPr>
                          <m:t>w</m:t>
                        </m:r>
                      </m:e>
                      <m:sup>
                        <m:r>
                          <m:rPr>
                            <m:sty m:val="p"/>
                          </m:rPr>
                          <a:rPr lang="en-US" altLang="zh-CN" sz="2400" b="0" i="0" smtClean="0">
                            <a:latin typeface="Cambria Math"/>
                          </a:rPr>
                          <m:t>n</m:t>
                        </m:r>
                      </m:sup>
                    </m:sSup>
                    <m:r>
                      <a:rPr lang="en-US" altLang="zh-CN" sz="2400" i="1" smtClean="0">
                        <a:latin typeface="Cambria Math"/>
                      </a:rPr>
                      <m:t>=</m:t>
                    </m:r>
                    <m:r>
                      <a:rPr lang="en-US" altLang="zh-CN" sz="2400" b="0" i="1" smtClean="0">
                        <a:latin typeface="Cambria Math"/>
                      </a:rPr>
                      <m:t>𝑤</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for </a:t>
                </a:r>
                <a14:m>
                  <m:oMath xmlns:m="http://schemas.openxmlformats.org/officeDocument/2006/math">
                    <m:r>
                      <a:rPr lang="en-US" altLang="zh-CN" sz="2400" b="0" i="1" smtClean="0">
                        <a:latin typeface="Cambria Math"/>
                      </a:rPr>
                      <m:t>∀</m:t>
                    </m:r>
                    <m:r>
                      <a:rPr lang="en-US" altLang="zh-CN" sz="2400" b="0" i="1" smtClean="0">
                        <a:latin typeface="Cambria Math"/>
                      </a:rPr>
                      <m:t>𝑛</m:t>
                    </m:r>
                  </m:oMath>
                </a14:m>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Trade takes place (only) because of the </a:t>
                </a:r>
                <a:r>
                  <a:rPr lang="en-US" altLang="zh-CN" sz="2400">
                    <a:latin typeface="Times New Roman" panose="02020603050405020304" pitchFamily="18" charset="0"/>
                    <a:cs typeface="Times New Roman" panose="02020603050405020304" pitchFamily="18" charset="0"/>
                  </a:rPr>
                  <a:t>random realizations </a:t>
                </a:r>
                <a:r>
                  <a:rPr lang="en-US" altLang="zh-CN" sz="2400" dirty="0">
                    <a:latin typeface="Times New Roman" panose="02020603050405020304" pitchFamily="18" charset="0"/>
                    <a:cs typeface="Times New Roman" panose="02020603050405020304" pitchFamily="18" charset="0"/>
                  </a:rPr>
                  <a:t>of productivities.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24744"/>
                <a:ext cx="8229600" cy="5001419"/>
              </a:xfrm>
              <a:blipFill>
                <a:blip r:embed="rId3"/>
                <a:stretch>
                  <a:fillRect l="-1111" t="-976" r="-3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39</a:t>
            </a:fld>
            <a:endParaRPr lang="zh-CN" altLang="en-US"/>
          </a:p>
        </p:txBody>
      </p:sp>
    </p:spTree>
    <p:extLst>
      <p:ext uri="{BB962C8B-B14F-4D97-AF65-F5344CB8AC3E}">
        <p14:creationId xmlns:p14="http://schemas.microsoft.com/office/powerpoint/2010/main" val="323595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908720"/>
            <a:ext cx="7552576" cy="5486400"/>
          </a:xfrm>
        </p:spPr>
      </p:pic>
      <p:sp>
        <p:nvSpPr>
          <p:cNvPr id="4" name="灯片编号占位符 3"/>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5" name="Title 1"/>
          <p:cNvSpPr>
            <a:spLocks noGrp="1"/>
          </p:cNvSpPr>
          <p:nvPr>
            <p:ph type="title"/>
          </p:nvPr>
        </p:nvSpPr>
        <p:spPr>
          <a:xfrm>
            <a:off x="171128" y="116632"/>
            <a:ext cx="8515672" cy="808038"/>
          </a:xfrm>
        </p:spPr>
        <p:txBody>
          <a:bodyPr>
            <a:noAutofit/>
          </a:bodyPr>
          <a:lstStyle/>
          <a:p>
            <a:r>
              <a:rPr lang="en-US" altLang="zh-CN" sz="2800" dirty="0">
                <a:latin typeface="Times New Roman" panose="02020603050405020304" pitchFamily="18" charset="0"/>
                <a:cs typeface="Times New Roman" panose="02020603050405020304" pitchFamily="18" charset="0"/>
              </a:rPr>
              <a:t>Cross-sectional details about changes in CPI and PPI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603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PPI and CPI</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323528" y="908720"/>
                <a:ext cx="8712968" cy="5668739"/>
              </a:xfrm>
            </p:spPr>
            <p:txBody>
              <a:bodyPr>
                <a:normAutofit/>
              </a:bodyPr>
              <a:lstStyle/>
              <a:p>
                <a:pPr>
                  <a:spcAft>
                    <a:spcPts val="1200"/>
                  </a:spcAft>
                </a:pPr>
                <a:r>
                  <a:rPr lang="en-US" altLang="zh-CN" sz="2000" dirty="0" smtClean="0">
                    <a:latin typeface="Times New Roman" panose="02020603050405020304" pitchFamily="18" charset="0"/>
                    <a:cs typeface="Times New Roman" panose="02020603050405020304" pitchFamily="18" charset="0"/>
                  </a:rPr>
                  <a:t>CPI and PPI are given by</a:t>
                </a:r>
              </a:p>
              <a:p>
                <a:pPr marL="0" indent="0">
                  <a:spcAft>
                    <a:spcPts val="1200"/>
                  </a:spcAft>
                  <a:buNone/>
                </a:pPr>
                <a14:m>
                  <m:oMathPara xmlns:m="http://schemas.openxmlformats.org/officeDocument/2006/math">
                    <m:oMathParaPr>
                      <m:jc m:val="centerGroup"/>
                    </m:oMathParaPr>
                    <m:oMath xmlns:m="http://schemas.openxmlformats.org/officeDocument/2006/math">
                      <m:r>
                        <a:rPr lang="en-US" altLang="zh-CN" sz="2000" b="0" i="1" smtClean="0">
                          <a:latin typeface="Cambria Math"/>
                        </a:rPr>
                        <m:t>𝑙𝑛𝐶𝑃𝐼</m:t>
                      </m:r>
                      <m:r>
                        <a:rPr lang="en-US" altLang="zh-CN" sz="2000" i="1" smtClean="0">
                          <a:latin typeface="Cambria Math"/>
                        </a:rPr>
                        <m:t>=</m:t>
                      </m:r>
                      <m:r>
                        <a:rPr lang="en-US" altLang="zh-CN" sz="2000" b="0" i="1" smtClean="0">
                          <a:latin typeface="Cambria Math"/>
                        </a:rPr>
                        <m:t>−</m:t>
                      </m:r>
                      <m:f>
                        <m:fPr>
                          <m:ctrlPr>
                            <a:rPr lang="en-US" altLang="zh-CN" sz="2000" b="0" i="1" smtClean="0">
                              <a:latin typeface="Cambria Math"/>
                            </a:rPr>
                          </m:ctrlPr>
                        </m:fPr>
                        <m:num>
                          <m:r>
                            <a:rPr lang="en-US" altLang="zh-CN" sz="2000" b="0" i="1" smtClean="0">
                              <a:latin typeface="Cambria Math"/>
                            </a:rPr>
                            <m:t>1−</m:t>
                          </m:r>
                          <m:r>
                            <a:rPr lang="en-US" altLang="zh-CN" sz="2000" b="0" i="1" smtClean="0">
                              <a:latin typeface="Cambria Math"/>
                            </a:rPr>
                            <m:t>𝛼</m:t>
                          </m:r>
                        </m:num>
                        <m:den>
                          <m:r>
                            <a:rPr lang="en-US" altLang="zh-CN" sz="2000" b="0" i="1" smtClean="0">
                              <a:latin typeface="Cambria Math"/>
                            </a:rPr>
                            <m:t>𝜅</m:t>
                          </m:r>
                        </m:den>
                      </m:f>
                      <m:r>
                        <a:rPr lang="en-US" altLang="zh-CN" sz="2000" b="0" i="1" smtClean="0">
                          <a:latin typeface="Cambria Math"/>
                        </a:rPr>
                        <m:t>𝑙𝑛</m:t>
                      </m:r>
                      <m:sSub>
                        <m:sSubPr>
                          <m:ctrlPr>
                            <a:rPr lang="en-US" altLang="zh-CN" sz="2000" b="0" i="1" smtClean="0">
                              <a:latin typeface="Cambria Math"/>
                            </a:rPr>
                          </m:ctrlPr>
                        </m:sSubPr>
                        <m:e>
                          <m:r>
                            <a:rPr lang="en-US" altLang="zh-CN" sz="2000" b="0" i="1" smtClean="0">
                              <a:latin typeface="Cambria Math"/>
                            </a:rPr>
                            <m:t>𝑇</m:t>
                          </m:r>
                        </m:e>
                        <m:sub>
                          <m:r>
                            <a:rPr lang="en-US" altLang="zh-CN" sz="2000" b="0" i="1" smtClean="0">
                              <a:latin typeface="Cambria Math"/>
                            </a:rPr>
                            <m:t>𝑠</m:t>
                          </m:r>
                        </m:sub>
                      </m:sSub>
                      <m:r>
                        <a:rPr lang="en-US" altLang="zh-CN" sz="2000" b="0" i="1" smtClean="0">
                          <a:latin typeface="Cambria Math"/>
                        </a:rPr>
                        <m:t>−</m:t>
                      </m:r>
                      <m:d>
                        <m:dPr>
                          <m:begChr m:val="["/>
                          <m:endChr m:val="]"/>
                          <m:ctrlPr>
                            <a:rPr lang="en-US" altLang="zh-CN" sz="2000" b="0" i="1" smtClean="0">
                              <a:latin typeface="Cambria Math"/>
                            </a:rPr>
                          </m:ctrlPr>
                        </m:dPr>
                        <m:e>
                          <m:nary>
                            <m:naryPr>
                              <m:chr m:val="∑"/>
                              <m:limLoc m:val="subSup"/>
                              <m:ctrlPr>
                                <a:rPr lang="en-US" altLang="zh-CN" sz="2000" b="0" i="1" smtClean="0">
                                  <a:latin typeface="Cambria Math"/>
                                </a:rPr>
                              </m:ctrlPr>
                            </m:naryPr>
                            <m:sub>
                              <m:r>
                                <m:rPr>
                                  <m:brk m:alnAt="25"/>
                                </m:rPr>
                                <a:rPr lang="en-US" altLang="zh-CN" sz="2000" b="0" i="1" smtClean="0">
                                  <a:latin typeface="Cambria Math"/>
                                </a:rPr>
                                <m:t>𝑔</m:t>
                              </m:r>
                              <m:r>
                                <a:rPr lang="en-US" altLang="zh-CN" sz="2000" b="0" i="1" smtClean="0">
                                  <a:latin typeface="Cambria Math"/>
                                </a:rPr>
                                <m:t>=1</m:t>
                              </m:r>
                            </m:sub>
                            <m:sup>
                              <m:r>
                                <a:rPr lang="en-US" altLang="zh-CN" sz="2000" b="0" i="1" smtClean="0">
                                  <a:latin typeface="Cambria Math"/>
                                </a:rPr>
                                <m:t>𝐺</m:t>
                              </m:r>
                            </m:sup>
                            <m:e>
                              <m:f>
                                <m:fPr>
                                  <m:ctrlPr>
                                    <a:rPr lang="en-US" altLang="zh-CN" sz="2000" b="0" i="1" smtClean="0">
                                      <a:latin typeface="Cambria Math"/>
                                    </a:rPr>
                                  </m:ctrlPr>
                                </m:fPr>
                                <m:num>
                                  <m:r>
                                    <a:rPr lang="en-US" altLang="zh-CN" sz="2000" b="0" i="1" smtClean="0">
                                      <a:latin typeface="Cambria Math"/>
                                    </a:rPr>
                                    <m:t>𝛼</m:t>
                                  </m:r>
                                </m:num>
                                <m:den>
                                  <m:r>
                                    <a:rPr lang="en-US" altLang="zh-CN" sz="2000" b="0" i="1" smtClean="0">
                                      <a:latin typeface="Cambria Math"/>
                                    </a:rPr>
                                    <m:t>𝜅</m:t>
                                  </m:r>
                                </m:den>
                              </m:f>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r>
                                    <a:rPr lang="en-US" altLang="zh-CN" sz="2000" b="0" i="1" smtClean="0">
                                      <a:latin typeface="Cambria Math"/>
                                    </a:rPr>
                                    <m:t>−</m:t>
                                  </m:r>
                                  <m:r>
                                    <a:rPr lang="en-US" altLang="zh-CN" sz="2000" b="0" i="1" smtClean="0">
                                      <a:latin typeface="Cambria Math"/>
                                    </a:rPr>
                                    <m:t>𝑔</m:t>
                                  </m:r>
                                </m:sup>
                              </m:sSup>
                              <m:r>
                                <a:rPr lang="en-US" altLang="zh-CN" sz="2000" b="0" i="1" smtClean="0">
                                  <a:latin typeface="Cambria Math"/>
                                </a:rPr>
                                <m:t>𝑙𝑛</m:t>
                              </m:r>
                              <m:sSub>
                                <m:sSubPr>
                                  <m:ctrlPr>
                                    <a:rPr lang="en-US" altLang="zh-CN" sz="2000" b="0" i="1" smtClean="0">
                                      <a:latin typeface="Cambria Math"/>
                                    </a:rPr>
                                  </m:ctrlPr>
                                </m:sSubPr>
                                <m:e>
                                  <m:r>
                                    <a:rPr lang="en-US" altLang="zh-CN" sz="2000" b="0" i="1" smtClean="0">
                                      <a:latin typeface="Cambria Math"/>
                                    </a:rPr>
                                    <m:t>𝑇</m:t>
                                  </m:r>
                                </m:e>
                                <m:sub>
                                  <m:r>
                                    <a:rPr lang="en-US" altLang="zh-CN" sz="2000" b="0" i="1" smtClean="0">
                                      <a:latin typeface="Cambria Math"/>
                                    </a:rPr>
                                    <m:t>𝑔</m:t>
                                  </m:r>
                                </m:sub>
                              </m:sSub>
                            </m:e>
                          </m:nary>
                        </m:e>
                      </m:d>
                      <m:r>
                        <a:rPr lang="en-US" altLang="zh-CN" sz="2000" b="0" i="1" smtClean="0">
                          <a:latin typeface="Cambria Math"/>
                        </a:rPr>
                        <m:t>+</m:t>
                      </m:r>
                      <m:f>
                        <m:fPr>
                          <m:ctrlPr>
                            <a:rPr lang="en-US" altLang="zh-CN" sz="2000" b="0" i="1" smtClean="0">
                              <a:latin typeface="Cambria Math"/>
                            </a:rPr>
                          </m:ctrlPr>
                        </m:fPr>
                        <m:num>
                          <m:r>
                            <a:rPr lang="en-US" altLang="zh-CN" sz="2000" b="0" i="1" smtClean="0">
                              <a:latin typeface="Cambria Math"/>
                            </a:rPr>
                            <m:t>𝛼</m:t>
                          </m:r>
                          <m:d>
                            <m:dPr>
                              <m:ctrlPr>
                                <a:rPr lang="en-US" altLang="zh-CN" sz="2000" b="0" i="1" smtClean="0">
                                  <a:latin typeface="Cambria Math"/>
                                </a:rPr>
                              </m:ctrlPr>
                            </m:dPr>
                            <m:e>
                              <m:r>
                                <a:rPr lang="en-US" altLang="zh-CN" sz="2000" b="0" i="1" smtClean="0">
                                  <a:latin typeface="Cambria Math"/>
                                </a:rPr>
                                <m:t>1−</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sup>
                              </m:sSup>
                            </m:e>
                          </m:d>
                        </m:num>
                        <m:den>
                          <m:r>
                            <a:rPr lang="en-US" altLang="zh-CN" sz="2000" b="0" i="1" smtClean="0">
                              <a:latin typeface="Cambria Math"/>
                            </a:rPr>
                            <m:t>1−</m:t>
                          </m:r>
                          <m:r>
                            <a:rPr lang="en-US" altLang="zh-CN" sz="2000" b="0" i="1" smtClean="0">
                              <a:latin typeface="Cambria Math"/>
                            </a:rPr>
                            <m:t>𝜃</m:t>
                          </m:r>
                        </m:den>
                      </m:f>
                      <m:r>
                        <a:rPr lang="en-US" altLang="zh-CN" sz="2000" b="0" i="1" smtClean="0">
                          <a:latin typeface="Cambria Math"/>
                        </a:rPr>
                        <m:t>𝑙𝑛</m:t>
                      </m:r>
                      <m:r>
                        <a:rPr lang="en-US" altLang="zh-CN" sz="2000" b="0" i="1" smtClean="0">
                          <a:latin typeface="Cambria Math"/>
                        </a:rPr>
                        <m:t>𝜏</m:t>
                      </m:r>
                      <m:r>
                        <a:rPr lang="en-US" altLang="zh-CN" sz="2000" b="0" i="1" smtClean="0">
                          <a:latin typeface="Cambria Math"/>
                        </a:rPr>
                        <m:t>+</m:t>
                      </m:r>
                      <m:r>
                        <a:rPr lang="en-US" altLang="zh-CN" sz="2000" b="0" i="1" smtClean="0">
                          <a:latin typeface="Cambria Math"/>
                        </a:rPr>
                        <m:t>𝑙𝑛𝑤</m:t>
                      </m:r>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Group"/>
                    </m:oMathParaPr>
                    <m:oMath xmlns:m="http://schemas.openxmlformats.org/officeDocument/2006/math">
                      <m:r>
                        <a:rPr lang="en-US" altLang="zh-CN" sz="2000" b="0" i="1" smtClean="0">
                          <a:latin typeface="Cambria Math"/>
                        </a:rPr>
                        <m:t>𝑙𝑛𝑃𝑃𝐼</m:t>
                      </m:r>
                      <m:r>
                        <a:rPr lang="en-US" altLang="zh-CN" sz="2000" i="1" smtClean="0">
                          <a:latin typeface="Cambria Math"/>
                        </a:rPr>
                        <m:t>=</m:t>
                      </m:r>
                      <m:f>
                        <m:fPr>
                          <m:ctrlPr>
                            <a:rPr lang="en-US" altLang="zh-CN" sz="2000" i="1" smtClean="0">
                              <a:latin typeface="Cambria Math"/>
                            </a:rPr>
                          </m:ctrlPr>
                        </m:fPr>
                        <m:num>
                          <m:r>
                            <a:rPr lang="en-US" altLang="zh-CN" sz="2000" b="0" i="1" smtClean="0">
                              <a:latin typeface="Cambria Math"/>
                            </a:rPr>
                            <m:t>𝛾</m:t>
                          </m:r>
                        </m:num>
                        <m:den>
                          <m:r>
                            <a:rPr lang="en-US" altLang="zh-CN" sz="2000" b="0" i="1" smtClean="0">
                              <a:latin typeface="Cambria Math"/>
                            </a:rPr>
                            <m:t>𝜅</m:t>
                          </m:r>
                        </m:den>
                      </m:f>
                      <m:r>
                        <a:rPr lang="en-US" altLang="zh-CN" sz="2000" b="0" i="1" smtClean="0">
                          <a:latin typeface="Cambria Math"/>
                        </a:rPr>
                        <m:t>−</m:t>
                      </m:r>
                      <m:d>
                        <m:dPr>
                          <m:begChr m:val="["/>
                          <m:endChr m:val="]"/>
                          <m:ctrlPr>
                            <a:rPr lang="en-US" altLang="zh-CN" sz="2000" b="0" i="1" smtClean="0">
                              <a:latin typeface="Cambria Math"/>
                            </a:rPr>
                          </m:ctrlPr>
                        </m:dPr>
                        <m:e>
                          <m:nary>
                            <m:naryPr>
                              <m:chr m:val="∑"/>
                              <m:limLoc m:val="subSup"/>
                              <m:ctrlPr>
                                <a:rPr lang="en-US" altLang="zh-CN" sz="2000" b="0" i="1" smtClean="0">
                                  <a:latin typeface="Cambria Math"/>
                                </a:rPr>
                              </m:ctrlPr>
                            </m:naryPr>
                            <m:sub>
                              <m:r>
                                <m:rPr>
                                  <m:brk m:alnAt="25"/>
                                </m:rPr>
                                <a:rPr lang="en-US" altLang="zh-CN" sz="2000" b="0" i="1" smtClean="0">
                                  <a:latin typeface="Cambria Math"/>
                                </a:rPr>
                                <m:t>𝑔</m:t>
                              </m:r>
                              <m:r>
                                <a:rPr lang="en-US" altLang="zh-CN" sz="2000" b="0" i="1" smtClean="0">
                                  <a:latin typeface="Cambria Math"/>
                                </a:rPr>
                                <m:t>=1</m:t>
                              </m:r>
                            </m:sub>
                            <m:sup>
                              <m:r>
                                <a:rPr lang="en-US" altLang="zh-CN" sz="2000" b="0" i="1" smtClean="0">
                                  <a:latin typeface="Cambria Math"/>
                                </a:rPr>
                                <m:t>𝐺</m:t>
                              </m:r>
                            </m:sup>
                            <m:e>
                              <m:f>
                                <m:fPr>
                                  <m:ctrlPr>
                                    <a:rPr lang="en-US" altLang="zh-CN" sz="2000" b="0" i="1" smtClean="0">
                                      <a:latin typeface="Cambria Math"/>
                                    </a:rPr>
                                  </m:ctrlPr>
                                </m:fPr>
                                <m:num>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r>
                                        <a:rPr lang="en-US" altLang="zh-CN" sz="2000" b="0" i="1" smtClean="0">
                                          <a:latin typeface="Cambria Math"/>
                                        </a:rPr>
                                        <m:t>−</m:t>
                                      </m:r>
                                      <m:r>
                                        <a:rPr lang="en-US" altLang="zh-CN" sz="2000" b="0" i="1" smtClean="0">
                                          <a:latin typeface="Cambria Math"/>
                                        </a:rPr>
                                        <m:t>𝑔</m:t>
                                      </m:r>
                                    </m:sup>
                                  </m:sSup>
                                  <m:d>
                                    <m:dPr>
                                      <m:ctrlPr>
                                        <a:rPr lang="en-US" altLang="zh-CN" sz="2000" b="0" i="1" smtClean="0">
                                          <a:latin typeface="Cambria Math"/>
                                        </a:rPr>
                                      </m:ctrlPr>
                                    </m:dPr>
                                    <m:e>
                                      <m:r>
                                        <a:rPr lang="en-US" altLang="zh-CN" sz="2000" b="0" i="1" smtClean="0">
                                          <a:latin typeface="Cambria Math"/>
                                        </a:rPr>
                                        <m:t>1−</m:t>
                                      </m:r>
                                      <m:r>
                                        <a:rPr lang="en-US" altLang="zh-CN" sz="2000" b="0" i="1" smtClean="0">
                                          <a:latin typeface="Cambria Math"/>
                                        </a:rPr>
                                        <m:t>𝜃</m:t>
                                      </m:r>
                                    </m:e>
                                  </m:d>
                                  <m:d>
                                    <m:dPr>
                                      <m:ctrlPr>
                                        <a:rPr lang="en-US" altLang="zh-CN" sz="2000" b="0" i="1" smtClean="0">
                                          <a:latin typeface="Cambria Math"/>
                                        </a:rPr>
                                      </m:ctrlPr>
                                    </m:dPr>
                                    <m:e>
                                      <m:r>
                                        <a:rPr lang="en-US" altLang="zh-CN" sz="2000" b="0" i="1" smtClean="0">
                                          <a:latin typeface="Cambria Math"/>
                                        </a:rPr>
                                        <m:t>𝐺</m:t>
                                      </m:r>
                                      <m:r>
                                        <a:rPr lang="en-US" altLang="zh-CN" sz="2000" b="0" i="1" smtClean="0">
                                          <a:latin typeface="Cambria Math"/>
                                        </a:rPr>
                                        <m:t>−</m:t>
                                      </m:r>
                                      <m:r>
                                        <a:rPr lang="en-US" altLang="zh-CN" sz="2000" b="0" i="1" smtClean="0">
                                          <a:latin typeface="Cambria Math"/>
                                        </a:rPr>
                                        <m:t>𝑔</m:t>
                                      </m:r>
                                      <m:r>
                                        <a:rPr lang="en-US" altLang="zh-CN" sz="2000" b="0" i="1" smtClean="0">
                                          <a:latin typeface="Cambria Math"/>
                                        </a:rPr>
                                        <m:t>+1</m:t>
                                      </m:r>
                                    </m:e>
                                  </m:d>
                                </m:num>
                                <m:den>
                                  <m:r>
                                    <a:rPr lang="en-US" altLang="zh-CN" sz="2000" b="0" i="1" smtClean="0">
                                      <a:latin typeface="Cambria Math"/>
                                    </a:rPr>
                                    <m:t>𝜅</m:t>
                                  </m:r>
                                  <m:d>
                                    <m:dPr>
                                      <m:ctrlPr>
                                        <a:rPr lang="en-US" altLang="zh-CN" sz="2000" b="0" i="1" smtClean="0">
                                          <a:latin typeface="Cambria Math"/>
                                        </a:rPr>
                                      </m:ctrlPr>
                                    </m:dPr>
                                    <m:e>
                                      <m:r>
                                        <a:rPr lang="en-US" altLang="zh-CN" sz="2000" b="0" i="1" smtClean="0">
                                          <a:latin typeface="Cambria Math"/>
                                        </a:rPr>
                                        <m:t>1−</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sup>
                                      </m:sSup>
                                    </m:e>
                                  </m:d>
                                </m:den>
                              </m:f>
                              <m:r>
                                <a:rPr lang="en-US" altLang="zh-CN" sz="2000" b="0" i="1" smtClean="0">
                                  <a:latin typeface="Cambria Math"/>
                                </a:rPr>
                                <m:t>𝑙𝑛</m:t>
                              </m:r>
                              <m:sSub>
                                <m:sSubPr>
                                  <m:ctrlPr>
                                    <a:rPr lang="en-US" altLang="zh-CN" sz="2000" b="0" i="1" smtClean="0">
                                      <a:latin typeface="Cambria Math"/>
                                    </a:rPr>
                                  </m:ctrlPr>
                                </m:sSubPr>
                                <m:e>
                                  <m:r>
                                    <a:rPr lang="en-US" altLang="zh-CN" sz="2000" b="0" i="1" smtClean="0">
                                      <a:latin typeface="Cambria Math"/>
                                    </a:rPr>
                                    <m:t>𝑇</m:t>
                                  </m:r>
                                </m:e>
                                <m:sub>
                                  <m:r>
                                    <a:rPr lang="en-US" altLang="zh-CN" sz="2000" b="0" i="1" smtClean="0">
                                      <a:latin typeface="Cambria Math"/>
                                    </a:rPr>
                                    <m:t>𝑔</m:t>
                                  </m:r>
                                </m:sub>
                              </m:sSub>
                            </m:e>
                          </m:nary>
                        </m:e>
                      </m:d>
                      <m:r>
                        <a:rPr lang="en-US" altLang="zh-CN" sz="2000" b="0" i="1" smtClean="0">
                          <a:latin typeface="Cambria Math"/>
                        </a:rPr>
                        <m:t>+</m:t>
                      </m:r>
                      <m:f>
                        <m:fPr>
                          <m:ctrlPr>
                            <a:rPr lang="en-US" altLang="zh-CN" sz="2000" b="0" i="1" smtClean="0">
                              <a:latin typeface="Cambria Math"/>
                            </a:rPr>
                          </m:ctrlPr>
                        </m:fPr>
                        <m:num>
                          <m:r>
                            <a:rPr lang="en-US" altLang="zh-CN" sz="2000" b="0" i="1" smtClean="0">
                              <a:latin typeface="Cambria Math"/>
                            </a:rPr>
                            <m:t>𝜃</m:t>
                          </m:r>
                          <m:r>
                            <a:rPr lang="en-US" altLang="zh-CN" sz="2000" b="0" i="1" smtClean="0">
                              <a:latin typeface="Cambria Math"/>
                            </a:rPr>
                            <m:t>[1−</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sup>
                          </m:sSup>
                          <m:r>
                            <a:rPr lang="en-US" altLang="zh-CN" sz="2000" b="0" i="1" smtClean="0">
                              <a:latin typeface="Cambria Math"/>
                            </a:rPr>
                            <m:t>−</m:t>
                          </m:r>
                          <m:r>
                            <a:rPr lang="en-US" altLang="zh-CN" sz="2000" b="0" i="1" smtClean="0">
                              <a:latin typeface="Cambria Math"/>
                            </a:rPr>
                            <m:t>𝐺</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r>
                                <a:rPr lang="en-US" altLang="zh-CN" sz="2000" b="0" i="1" smtClean="0">
                                  <a:latin typeface="Cambria Math"/>
                                </a:rPr>
                                <m:t>−1</m:t>
                              </m:r>
                            </m:sup>
                          </m:sSup>
                          <m:r>
                            <a:rPr lang="en-US" altLang="zh-CN" sz="2000" b="0" i="1" smtClean="0">
                              <a:latin typeface="Cambria Math"/>
                            </a:rPr>
                            <m:t>(1−</m:t>
                          </m:r>
                          <m:r>
                            <a:rPr lang="en-US" altLang="zh-CN" sz="2000" b="0" i="1" smtClean="0">
                              <a:latin typeface="Cambria Math"/>
                            </a:rPr>
                            <m:t>𝜃</m:t>
                          </m:r>
                          <m:r>
                            <a:rPr lang="en-US" altLang="zh-CN" sz="2000" b="0" i="1" smtClean="0">
                              <a:latin typeface="Cambria Math"/>
                            </a:rPr>
                            <m:t>)]</m:t>
                          </m:r>
                        </m:num>
                        <m:den>
                          <m:d>
                            <m:dPr>
                              <m:ctrlPr>
                                <a:rPr lang="en-US" altLang="zh-CN" sz="2000" b="0" i="1" smtClean="0">
                                  <a:latin typeface="Cambria Math"/>
                                </a:rPr>
                              </m:ctrlPr>
                            </m:dPr>
                            <m:e>
                              <m:r>
                                <a:rPr lang="en-US" altLang="zh-CN" sz="2000" b="0" i="1" smtClean="0">
                                  <a:latin typeface="Cambria Math"/>
                                </a:rPr>
                                <m:t>1−</m:t>
                              </m:r>
                              <m:r>
                                <a:rPr lang="en-US" altLang="zh-CN" sz="2000" b="0" i="1" smtClean="0">
                                  <a:latin typeface="Cambria Math"/>
                                </a:rPr>
                                <m:t>𝜃</m:t>
                              </m:r>
                            </m:e>
                          </m:d>
                          <m:r>
                            <a:rPr lang="en-US" altLang="zh-CN" sz="2000" b="0" i="1" smtClean="0">
                              <a:latin typeface="Cambria Math"/>
                            </a:rPr>
                            <m:t>(1−</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sup>
                          </m:sSup>
                          <m:r>
                            <a:rPr lang="en-US" altLang="zh-CN" sz="2000" b="0" i="1" smtClean="0">
                              <a:latin typeface="Cambria Math"/>
                            </a:rPr>
                            <m:t>)</m:t>
                          </m:r>
                        </m:den>
                      </m:f>
                      <m:r>
                        <a:rPr lang="en-US" altLang="zh-CN" sz="2000" b="0" i="1" smtClean="0">
                          <a:latin typeface="Cambria Math"/>
                        </a:rPr>
                        <m:t>𝑙𝑛</m:t>
                      </m:r>
                      <m:r>
                        <a:rPr lang="en-US" altLang="zh-CN" sz="2000" b="0" i="1" smtClean="0">
                          <a:latin typeface="Cambria Math"/>
                        </a:rPr>
                        <m:t>𝜏</m:t>
                      </m:r>
                      <m:r>
                        <a:rPr lang="en-US" altLang="zh-CN" sz="2000" b="0" i="1" smtClean="0">
                          <a:latin typeface="Cambria Math"/>
                        </a:rPr>
                        <m:t>+</m:t>
                      </m:r>
                      <m:r>
                        <a:rPr lang="en-US" altLang="zh-CN" sz="2000" b="0" i="1" smtClean="0">
                          <a:latin typeface="Cambria Math"/>
                        </a:rPr>
                        <m:t>𝑙𝑛𝑤</m:t>
                      </m:r>
                    </m:oMath>
                  </m:oMathPara>
                </a14:m>
                <a:endParaRPr lang="en-US" altLang="zh-CN" sz="2000" dirty="0">
                  <a:latin typeface="Times New Roman" panose="02020603050405020304" pitchFamily="18" charset="0"/>
                  <a:cs typeface="Times New Roman" panose="02020603050405020304" pitchFamily="18" charset="0"/>
                </a:endParaRPr>
              </a:p>
              <a:p>
                <a:pPr lvl="1"/>
                <a14:m>
                  <m:oMath xmlns:m="http://schemas.openxmlformats.org/officeDocument/2006/math">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𝑇</m:t>
                        </m:r>
                      </m:e>
                      <m:sub>
                        <m:r>
                          <a:rPr lang="en-US" altLang="zh-CN" sz="1800" b="0" i="1" smtClean="0">
                            <a:latin typeface="Cambria Math"/>
                            <a:cs typeface="Times New Roman" panose="02020603050405020304" pitchFamily="18" charset="0"/>
                          </a:rPr>
                          <m:t>𝑠</m:t>
                        </m:r>
                      </m:sub>
                    </m:sSub>
                  </m:oMath>
                </a14:m>
                <a:r>
                  <a:rPr lang="en-US" altLang="zh-CN" sz="1800" dirty="0">
                    <a:latin typeface="Times New Roman" panose="02020603050405020304" pitchFamily="18" charset="0"/>
                    <a:cs typeface="Times New Roman" panose="02020603050405020304" pitchFamily="18" charset="0"/>
                  </a:rPr>
                  <a:t>: location parameter measuring the geometric mean of productivity in service sector.</a:t>
                </a:r>
                <a:endParaRPr lang="en-US" altLang="zh-CN" sz="1800" b="0" i="1" dirty="0">
                  <a:latin typeface="Cambria Math"/>
                  <a:cs typeface="Times New Roman" panose="02020603050405020304" pitchFamily="18" charset="0"/>
                </a:endParaRPr>
              </a:p>
              <a:p>
                <a:pPr lvl="1"/>
                <a14:m>
                  <m:oMath xmlns:m="http://schemas.openxmlformats.org/officeDocument/2006/math">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𝑇</m:t>
                        </m:r>
                      </m:e>
                      <m:sub>
                        <m:r>
                          <a:rPr lang="en-US" altLang="zh-CN" sz="1800" b="0" i="1" smtClean="0">
                            <a:latin typeface="Cambria Math"/>
                            <a:cs typeface="Times New Roman" panose="02020603050405020304" pitchFamily="18" charset="0"/>
                          </a:rPr>
                          <m:t>𝑔</m:t>
                        </m:r>
                      </m:sub>
                    </m:sSub>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location parameter measuring the geometric mean of productivity of stage </a:t>
                </a:r>
                <a14:m>
                  <m:oMath xmlns:m="http://schemas.openxmlformats.org/officeDocument/2006/math">
                    <m:r>
                      <a:rPr lang="en-US" altLang="zh-CN" sz="1800" b="0" i="1" smtClean="0">
                        <a:latin typeface="Cambria Math"/>
                        <a:cs typeface="Times New Roman" panose="02020603050405020304" pitchFamily="18" charset="0"/>
                      </a:rPr>
                      <m:t>𝑔</m:t>
                    </m:r>
                  </m:oMath>
                </a14:m>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in manufacturing sector.</a:t>
                </a:r>
              </a:p>
              <a:p>
                <a:pPr lvl="1"/>
                <a14:m>
                  <m:oMath xmlns:m="http://schemas.openxmlformats.org/officeDocument/2006/math">
                    <m:r>
                      <a:rPr lang="en-US" altLang="zh-CN" sz="1800" b="0" i="1" smtClean="0">
                        <a:latin typeface="Cambria Math"/>
                        <a:cs typeface="Times New Roman" panose="02020603050405020304" pitchFamily="18" charset="0"/>
                      </a:rPr>
                      <m:t>𝜏</m:t>
                    </m:r>
                  </m:oMath>
                </a14:m>
                <a:r>
                  <a:rPr lang="en-US" altLang="zh-CN" sz="1800" dirty="0">
                    <a:latin typeface="Times New Roman" panose="02020603050405020304" pitchFamily="18" charset="0"/>
                    <a:cs typeface="Times New Roman" panose="02020603050405020304" pitchFamily="18" charset="0"/>
                  </a:rPr>
                  <a:t> : trade cost.</a:t>
                </a:r>
              </a:p>
              <a:p>
                <a:pPr lvl="1"/>
                <a14:m>
                  <m:oMath xmlns:m="http://schemas.openxmlformats.org/officeDocument/2006/math">
                    <m:r>
                      <a:rPr lang="en-US" altLang="zh-CN" sz="1800" b="0" i="1" smtClean="0">
                        <a:latin typeface="Cambria Math"/>
                        <a:cs typeface="Times New Roman" panose="02020603050405020304" pitchFamily="18" charset="0"/>
                      </a:rPr>
                      <m:t>𝑤</m:t>
                    </m:r>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wage for all the countries.</a:t>
                </a:r>
              </a:p>
              <a:p>
                <a:pPr lvl="1"/>
                <a14:m>
                  <m:oMath xmlns:m="http://schemas.openxmlformats.org/officeDocument/2006/math">
                    <m:r>
                      <a:rPr lang="en-US" altLang="zh-CN" sz="1800" b="0" i="1" smtClean="0">
                        <a:latin typeface="Cambria Math"/>
                        <a:cs typeface="Times New Roman" panose="02020603050405020304" pitchFamily="18" charset="0"/>
                      </a:rPr>
                      <m:t>𝛾</m:t>
                    </m:r>
                    <m:r>
                      <a:rPr lang="en-US" altLang="zh-CN" sz="1800" b="0" i="1" smtClean="0">
                        <a:latin typeface="Cambria Math"/>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a constant.</a:t>
                </a:r>
              </a:p>
              <a:p>
                <a:pPr lvl="1"/>
                <a14:m>
                  <m:oMath xmlns:m="http://schemas.openxmlformats.org/officeDocument/2006/math">
                    <m:r>
                      <a:rPr lang="en-US" altLang="zh-CN" sz="1800" b="0" i="1" smtClean="0">
                        <a:latin typeface="Cambria Math"/>
                        <a:cs typeface="Times New Roman" panose="02020603050405020304" pitchFamily="18" charset="0"/>
                      </a:rPr>
                      <m:t>𝜅</m:t>
                    </m:r>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shape parameter measuring the distribution of productivity.</a:t>
                </a:r>
                <a:endParaRPr lang="zh-CN" altLang="en-US" sz="1800" dirty="0">
                  <a:latin typeface="Times New Roman" panose="02020603050405020304" pitchFamily="18" charset="0"/>
                  <a:cs typeface="Times New Roman" panose="02020603050405020304" pitchFamily="18" charset="0"/>
                </a:endParaRPr>
              </a:p>
              <a:p>
                <a:pPr lvl="1"/>
                <a:endParaRPr lang="zh-CN" altLang="en-US" sz="1400" dirty="0">
                  <a:latin typeface="Times New Roman" panose="02020603050405020304" pitchFamily="18" charset="0"/>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323528" y="908720"/>
                <a:ext cx="8712968" cy="5668739"/>
              </a:xfrm>
              <a:blipFill rotWithShape="1">
                <a:blip r:embed="rId2"/>
                <a:stretch>
                  <a:fillRect l="-560" t="-538" b="-5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40</a:t>
            </a:fld>
            <a:endParaRPr lang="zh-CN" altLang="en-US"/>
          </a:p>
        </p:txBody>
      </p:sp>
    </p:spTree>
    <p:extLst>
      <p:ext uri="{BB962C8B-B14F-4D97-AF65-F5344CB8AC3E}">
        <p14:creationId xmlns:p14="http://schemas.microsoft.com/office/powerpoint/2010/main" val="2594715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60648"/>
            <a:ext cx="8229600" cy="1143000"/>
          </a:xfrm>
        </p:spPr>
        <p:txBody>
          <a:bodyPr>
            <a:noAutofit/>
          </a:bodyPr>
          <a:lstStyle/>
          <a:p>
            <a:pPr algn="l"/>
            <a:r>
              <a:rPr lang="en-US" altLang="zh-CN" sz="2800" dirty="0">
                <a:latin typeface="Times New Roman" panose="02020603050405020304" pitchFamily="18" charset="0"/>
                <a:cs typeface="Times New Roman" panose="02020603050405020304" pitchFamily="18" charset="0"/>
              </a:rPr>
              <a:t>Responses of CPI and PPI to a productivity shock in manufacturing sector</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96752"/>
                <a:ext cx="8363272" cy="5328592"/>
              </a:xfrm>
            </p:spPr>
            <p:txBody>
              <a:bodyPr>
                <a:normAutofit/>
              </a:bodyPr>
              <a:lstStyle/>
              <a:p>
                <a:pPr>
                  <a:spcAft>
                    <a:spcPts val="1200"/>
                  </a:spcAft>
                </a:pPr>
                <a:r>
                  <a:rPr lang="en-US" altLang="zh-CN" sz="2000" dirty="0">
                    <a:latin typeface="Times New Roman" panose="02020603050405020304" pitchFamily="18" charset="0"/>
                    <a:cs typeface="Times New Roman" panose="02020603050405020304" pitchFamily="18" charset="0"/>
                  </a:rPr>
                  <a:t>Consider a shock to the first stage productivity, </a:t>
                </a:r>
                <a14:m>
                  <m:oMath xmlns:m="http://schemas.openxmlformats.org/officeDocument/2006/math">
                    <m:r>
                      <m:rPr>
                        <m:sty m:val="p"/>
                      </m:rPr>
                      <a:rPr lang="en-US" altLang="zh-CN" sz="2000" b="0" i="0" smtClean="0">
                        <a:latin typeface="Cambria Math"/>
                        <a:cs typeface="Times New Roman" panose="02020603050405020304" pitchFamily="18" charset="0"/>
                      </a:rPr>
                      <m:t>ln</m:t>
                    </m:r>
                    <m:sSub>
                      <m:sSubPr>
                        <m:ctrlPr>
                          <a:rPr lang="en-US" altLang="zh-CN" sz="2000" b="0" i="1" smtClean="0">
                            <a:latin typeface="Cambria Math"/>
                            <a:cs typeface="Times New Roman" panose="02020603050405020304" pitchFamily="18" charset="0"/>
                          </a:rPr>
                        </m:ctrlPr>
                      </m:sSubPr>
                      <m:e>
                        <m:r>
                          <a:rPr lang="en-US" altLang="zh-CN" sz="2000" b="0" i="1" smtClean="0">
                            <a:latin typeface="Cambria Math"/>
                            <a:cs typeface="Times New Roman" panose="02020603050405020304" pitchFamily="18" charset="0"/>
                          </a:rPr>
                          <m:t>𝑇</m:t>
                        </m:r>
                      </m:e>
                      <m:sub>
                        <m:r>
                          <a:rPr lang="en-US" altLang="zh-CN" sz="2000" b="0" i="1" smtClean="0">
                            <a:latin typeface="Cambria Math"/>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 The response of CPI and PPI inflation are given by</a:t>
                </a: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b="0" i="1" dirty="0" smtClean="0">
                          <a:latin typeface="Cambria Math"/>
                        </a:rPr>
                        <m:t>=−</m:t>
                      </m:r>
                      <m:f>
                        <m:fPr>
                          <m:ctrlPr>
                            <a:rPr lang="en-US" altLang="zh-CN" sz="2000" b="0" i="1" dirty="0" smtClean="0">
                              <a:latin typeface="Cambria Math"/>
                            </a:rPr>
                          </m:ctrlPr>
                        </m:fPr>
                        <m:num>
                          <m:r>
                            <a:rPr lang="en-US" altLang="zh-CN" sz="2000" b="0" i="1" dirty="0" smtClean="0">
                              <a:latin typeface="Cambria Math"/>
                            </a:rPr>
                            <m:t>𝛼</m:t>
                          </m:r>
                        </m:num>
                        <m:den>
                          <m:r>
                            <a:rPr lang="en-US" altLang="zh-CN" sz="2000" b="0" i="1" dirty="0" smtClean="0">
                              <a:latin typeface="Cambria Math"/>
                            </a:rPr>
                            <m:t>𝜅</m:t>
                          </m:r>
                        </m:den>
                      </m:f>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r>
                        <a:rPr lang="en-US" altLang="zh-CN" sz="2000" b="0" i="1" dirty="0" smtClean="0">
                          <a:latin typeface="Cambria Math"/>
                        </a:rPr>
                        <m:t>⋅</m:t>
                      </m:r>
                      <m:acc>
                        <m:accPr>
                          <m:chr m:val="̂"/>
                          <m:ctrlPr>
                            <a:rPr lang="en-US" altLang="zh-CN" sz="2000" b="0" i="1" dirty="0" smtClean="0">
                              <a:latin typeface="Cambria Math"/>
                            </a:rPr>
                          </m:ctrlPr>
                        </m:accPr>
                        <m:e>
                          <m:r>
                            <a:rPr lang="en-US" altLang="zh-CN" sz="2000" b="0" i="1" dirty="0" smtClean="0">
                              <a:latin typeface="Cambria Math"/>
                            </a:rPr>
                            <m:t>𝑙𝑛</m:t>
                          </m:r>
                          <m:sSub>
                            <m:sSubPr>
                              <m:ctrlPr>
                                <a:rPr lang="en-US" altLang="zh-CN" sz="2000" b="0" i="1" dirty="0" smtClean="0">
                                  <a:latin typeface="Cambria Math"/>
                                </a:rPr>
                              </m:ctrlPr>
                            </m:sSubPr>
                            <m:e>
                              <m:r>
                                <a:rPr lang="en-US" altLang="zh-CN" sz="2000" b="0" i="1" dirty="0" smtClean="0">
                                  <a:latin typeface="Cambria Math"/>
                                </a:rPr>
                                <m:t>𝑇</m:t>
                              </m:r>
                            </m:e>
                            <m:sub>
                              <m:r>
                                <a:rPr lang="en-US" altLang="zh-CN" sz="2000" b="0" i="1" dirty="0" smtClean="0">
                                  <a:latin typeface="Cambria Math"/>
                                </a:rPr>
                                <m:t>1</m:t>
                              </m:r>
                            </m:sub>
                          </m:sSub>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f>
                        <m:fPr>
                          <m:ctrlPr>
                            <a:rPr lang="en-US" altLang="zh-CN" sz="2000" i="1" dirty="0" smtClean="0">
                              <a:latin typeface="Cambria Math"/>
                            </a:rPr>
                          </m:ctrlPr>
                        </m:fPr>
                        <m:num>
                          <m:r>
                            <a:rPr lang="en-US" altLang="zh-CN" sz="2000" b="0" i="1" dirty="0" smtClean="0">
                              <a:latin typeface="Cambria Math"/>
                            </a:rPr>
                            <m:t>𝐺</m:t>
                          </m:r>
                        </m:num>
                        <m:den>
                          <m:r>
                            <a:rPr lang="en-US" altLang="zh-CN" sz="2000" b="0" i="1" dirty="0" smtClean="0">
                              <a:latin typeface="Cambria Math"/>
                            </a:rPr>
                            <m:t>𝜅</m:t>
                          </m:r>
                        </m:den>
                      </m:f>
                      <m:f>
                        <m:fPr>
                          <m:ctrlPr>
                            <a:rPr lang="en-US" altLang="zh-CN" sz="2000" i="1" dirty="0" smtClean="0">
                              <a:latin typeface="Cambria Math"/>
                            </a:rPr>
                          </m:ctrlPr>
                        </m:fPr>
                        <m:num>
                          <m:d>
                            <m:dPr>
                              <m:ctrlPr>
                                <a:rPr lang="en-US" altLang="zh-CN" sz="2000" b="0" i="1" dirty="0" smtClean="0">
                                  <a:latin typeface="Cambria Math"/>
                                </a:rPr>
                              </m:ctrlPr>
                            </m:dPr>
                            <m:e>
                              <m:r>
                                <a:rPr lang="en-US" altLang="zh-CN" sz="2000" b="0" i="1" dirty="0" smtClean="0">
                                  <a:latin typeface="Cambria Math"/>
                                </a:rPr>
                                <m:t>1−</m:t>
                              </m:r>
                              <m:r>
                                <a:rPr lang="en-US" altLang="zh-CN" sz="2000" b="0" i="1" dirty="0" smtClean="0">
                                  <a:latin typeface="Cambria Math"/>
                                </a:rPr>
                                <m:t>𝜃</m:t>
                              </m:r>
                            </m:e>
                          </m:d>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num>
                        <m:den>
                          <m:r>
                            <a:rPr lang="en-US" altLang="zh-CN" sz="2000" b="0" i="1" dirty="0" smtClean="0">
                              <a:latin typeface="Cambria Math"/>
                            </a:rPr>
                            <m:t>1−</m:t>
                          </m:r>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sup>
                          </m:sSup>
                        </m:den>
                      </m:f>
                      <m:r>
                        <a:rPr lang="en-US" altLang="zh-CN" sz="2000" i="1" dirty="0">
                          <a:latin typeface="Cambria Math"/>
                        </a:rPr>
                        <m:t>⋅</m:t>
                      </m:r>
                      <m:acc>
                        <m:accPr>
                          <m:chr m:val="̂"/>
                          <m:ctrlPr>
                            <a:rPr lang="en-US" altLang="zh-CN" sz="2000" i="1" dirty="0">
                              <a:latin typeface="Cambria Math"/>
                            </a:rPr>
                          </m:ctrlPr>
                        </m:accPr>
                        <m:e>
                          <m:r>
                            <a:rPr lang="en-US" altLang="zh-CN" sz="2000" i="1" dirty="0">
                              <a:latin typeface="Cambria Math"/>
                            </a:rPr>
                            <m:t>𝑙𝑛</m:t>
                          </m:r>
                          <m:sSub>
                            <m:sSubPr>
                              <m:ctrlPr>
                                <a:rPr lang="en-US" altLang="zh-CN" sz="2000" i="1" dirty="0">
                                  <a:latin typeface="Cambria Math"/>
                                </a:rPr>
                              </m:ctrlPr>
                            </m:sSubPr>
                            <m:e>
                              <m:r>
                                <a:rPr lang="en-US" altLang="zh-CN" sz="2000" i="1" dirty="0">
                                  <a:latin typeface="Cambria Math"/>
                                </a:rPr>
                                <m:t>𝑇</m:t>
                              </m:r>
                            </m:e>
                            <m:sub>
                              <m:r>
                                <a:rPr lang="en-US" altLang="zh-CN" sz="2000" i="1" dirty="0">
                                  <a:latin typeface="Cambria Math"/>
                                </a:rPr>
                                <m:t>1</m:t>
                              </m:r>
                            </m:sub>
                          </m:sSub>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Group"/>
                    </m:oMathParaPr>
                    <m:oMath xmlns:m="http://schemas.openxmlformats.org/officeDocument/2006/math">
                      <m:r>
                        <a:rPr lang="en-US" altLang="zh-CN" sz="2000" b="0" i="1" smtClean="0">
                          <a:latin typeface="Cambria Math"/>
                        </a:rPr>
                        <m:t>⟹</m:t>
                      </m:r>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i="1" dirty="0">
                          <a:latin typeface="Cambria Math"/>
                        </a:rPr>
                        <m:t>=</m:t>
                      </m:r>
                      <m:f>
                        <m:fPr>
                          <m:ctrlPr>
                            <a:rPr lang="en-US" altLang="zh-CN" sz="2000" i="1" dirty="0">
                              <a:latin typeface="Cambria Math"/>
                            </a:rPr>
                          </m:ctrlPr>
                        </m:fPr>
                        <m:num>
                          <m:r>
                            <a:rPr lang="en-US" altLang="zh-CN" sz="2000" b="0" i="1" dirty="0" smtClean="0">
                              <a:latin typeface="Cambria Math"/>
                            </a:rPr>
                            <m:t>𝐺</m:t>
                          </m:r>
                          <m:r>
                            <a:rPr lang="en-US" altLang="zh-CN" sz="2000" b="0" i="1" dirty="0" smtClean="0">
                              <a:latin typeface="Cambria Math"/>
                            </a:rPr>
                            <m:t>(1−</m:t>
                          </m:r>
                          <m:r>
                            <a:rPr lang="en-US" altLang="zh-CN" sz="2000" b="0" i="1" dirty="0" smtClean="0">
                              <a:latin typeface="Cambria Math"/>
                            </a:rPr>
                            <m:t>𝜃</m:t>
                          </m:r>
                          <m:r>
                            <a:rPr lang="en-US" altLang="zh-CN" sz="2000" b="0" i="1" dirty="0" smtClean="0">
                              <a:latin typeface="Cambria Math"/>
                            </a:rPr>
                            <m:t>)</m:t>
                          </m:r>
                        </m:num>
                        <m:den>
                          <m:r>
                            <a:rPr lang="en-US" altLang="zh-CN" sz="2000" b="0" i="1" dirty="0" smtClean="0">
                              <a:latin typeface="Cambria Math"/>
                            </a:rPr>
                            <m:t>𝛼</m:t>
                          </m:r>
                          <m:r>
                            <a:rPr lang="en-US" altLang="zh-CN" sz="2000" b="0" i="1" dirty="0" smtClean="0">
                              <a:latin typeface="Cambria Math"/>
                            </a:rPr>
                            <m:t>(1−</m:t>
                          </m:r>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sup>
                          </m:sSup>
                          <m:r>
                            <a:rPr lang="en-US" altLang="zh-CN" sz="2000" b="0" i="1" dirty="0" smtClean="0">
                              <a:latin typeface="Cambria Math"/>
                            </a:rPr>
                            <m:t>)</m:t>
                          </m:r>
                        </m:den>
                      </m:f>
                    </m:oMath>
                  </m:oMathPara>
                </a14:m>
                <a:endParaRPr lang="en-US" altLang="zh-CN" sz="2000" b="0" dirty="0">
                  <a:latin typeface="Times New Roman" panose="02020603050405020304" pitchFamily="18" charset="0"/>
                </a:endParaRPr>
              </a:p>
              <a:p>
                <a:pPr>
                  <a:spcAft>
                    <a:spcPts val="1200"/>
                  </a:spcAft>
                </a:pPr>
                <a:r>
                  <a:rPr lang="en-US" altLang="zh-CN" sz="2000" b="1" dirty="0">
                    <a:latin typeface="Times New Roman" panose="02020603050405020304" pitchFamily="18" charset="0"/>
                    <a:cs typeface="Times New Roman" panose="02020603050405020304" pitchFamily="18" charset="0"/>
                  </a:rPr>
                  <a:t>Proposition 1</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002060"/>
                    </a:solidFill>
                    <a:latin typeface="Times New Roman" panose="02020603050405020304" pitchFamily="18" charset="0"/>
                    <a:cs typeface="Times New Roman" panose="02020603050405020304" pitchFamily="18" charset="0"/>
                  </a:rPr>
                  <a:t>As the number of production stage G increases, i.e., </a:t>
                </a:r>
                <a14:m>
                  <m:oMath xmlns:m="http://schemas.openxmlformats.org/officeDocument/2006/math">
                    <m:r>
                      <a:rPr lang="en-US" altLang="zh-CN" sz="2000" b="0" i="1" smtClean="0">
                        <a:solidFill>
                          <a:srgbClr val="002060"/>
                        </a:solidFill>
                        <a:latin typeface="Cambria Math"/>
                        <a:cs typeface="Times New Roman" panose="02020603050405020304" pitchFamily="18" charset="0"/>
                      </a:rPr>
                      <m:t>𝐺</m:t>
                    </m:r>
                    <m:r>
                      <a:rPr lang="en-US" altLang="zh-CN" sz="2000" b="0" i="1" smtClean="0">
                        <a:solidFill>
                          <a:srgbClr val="002060"/>
                        </a:solidFill>
                        <a:latin typeface="Cambria Math"/>
                        <a:ea typeface="Cambria Math"/>
                        <a:cs typeface="Times New Roman" panose="02020603050405020304" pitchFamily="18" charset="0"/>
                      </a:rPr>
                      <m:t>↑</m:t>
                    </m:r>
                  </m:oMath>
                </a14:m>
                <a:r>
                  <a:rPr lang="en-US" altLang="zh-CN" sz="2000" dirty="0">
                    <a:solidFill>
                      <a:srgbClr val="002060"/>
                    </a:solidFill>
                    <a:latin typeface="Times New Roman" panose="02020603050405020304" pitchFamily="18" charset="0"/>
                    <a:cs typeface="Times New Roman" panose="02020603050405020304" pitchFamily="18" charset="0"/>
                  </a:rPr>
                  <a:t>, </a:t>
                </a:r>
              </a:p>
              <a:p>
                <a:pPr>
                  <a:spcAft>
                    <a:spcPts val="1200"/>
                  </a:spcAft>
                </a:pPr>
                <a:r>
                  <a:rPr lang="en-US" altLang="zh-CN" sz="2000" dirty="0">
                    <a:solidFill>
                      <a:srgbClr val="002060"/>
                    </a:solidFill>
                    <a:latin typeface="Times New Roman" panose="02020603050405020304" pitchFamily="18" charset="0"/>
                    <a:cs typeface="Times New Roman" panose="02020603050405020304" pitchFamily="18" charset="0"/>
                  </a:rPr>
                  <a:t>(1) both CPI and PPI become less responsive to a given shock in a manufacturing production stage, and </a:t>
                </a:r>
              </a:p>
              <a:p>
                <a:pPr>
                  <a:spcAft>
                    <a:spcPts val="1200"/>
                  </a:spcAft>
                </a:pPr>
                <a:r>
                  <a:rPr lang="en-US" altLang="zh-CN" sz="2000" dirty="0">
                    <a:solidFill>
                      <a:srgbClr val="002060"/>
                    </a:solidFill>
                    <a:latin typeface="Times New Roman" panose="02020603050405020304" pitchFamily="18" charset="0"/>
                    <a:cs typeface="Times New Roman" panose="02020603050405020304" pitchFamily="18" charset="0"/>
                  </a:rPr>
                  <a:t>(2)  </a:t>
                </a:r>
                <a14:m>
                  <m:oMath xmlns:m="http://schemas.openxmlformats.org/officeDocument/2006/math">
                    <m:acc>
                      <m:accPr>
                        <m:chr m:val="̂"/>
                        <m:ctrlPr>
                          <a:rPr lang="en-US" altLang="zh-CN" sz="2000" b="0" i="1" smtClean="0">
                            <a:solidFill>
                              <a:srgbClr val="002060"/>
                            </a:solidFill>
                            <a:latin typeface="Cambria Math"/>
                            <a:cs typeface="Times New Roman" panose="02020603050405020304" pitchFamily="18" charset="0"/>
                          </a:rPr>
                        </m:ctrlPr>
                      </m:accPr>
                      <m:e>
                        <m:r>
                          <a:rPr lang="en-US" altLang="zh-CN" sz="2000" b="0" i="1" smtClean="0">
                            <a:solidFill>
                              <a:srgbClr val="002060"/>
                            </a:solidFill>
                            <a:latin typeface="Cambria Math"/>
                            <a:cs typeface="Times New Roman" panose="02020603050405020304" pitchFamily="18" charset="0"/>
                          </a:rPr>
                          <m:t>𝑙𝑛𝑃𝑃𝐼</m:t>
                        </m:r>
                      </m:e>
                    </m:acc>
                    <m:r>
                      <a:rPr lang="en-US" altLang="zh-CN" sz="2000" b="0" i="1" dirty="0" smtClean="0">
                        <a:solidFill>
                          <a:srgbClr val="002060"/>
                        </a:solidFill>
                        <a:latin typeface="Cambria Math"/>
                        <a:cs typeface="Times New Roman" panose="02020603050405020304" pitchFamily="18" charset="0"/>
                      </a:rPr>
                      <m:t>/</m:t>
                    </m:r>
                    <m:acc>
                      <m:accPr>
                        <m:chr m:val="̂"/>
                        <m:ctrlPr>
                          <a:rPr lang="en-US" altLang="zh-CN" sz="2000" b="0" i="1" dirty="0" smtClean="0">
                            <a:solidFill>
                              <a:srgbClr val="002060"/>
                            </a:solidFill>
                            <a:latin typeface="Cambria Math"/>
                            <a:cs typeface="Times New Roman" panose="02020603050405020304" pitchFamily="18" charset="0"/>
                          </a:rPr>
                        </m:ctrlPr>
                      </m:accPr>
                      <m:e>
                        <m:r>
                          <a:rPr lang="en-US" altLang="zh-CN" sz="2000" i="1">
                            <a:solidFill>
                              <a:srgbClr val="002060"/>
                            </a:solidFill>
                            <a:latin typeface="Cambria Math"/>
                            <a:cs typeface="Times New Roman" panose="02020603050405020304" pitchFamily="18" charset="0"/>
                          </a:rPr>
                          <m:t>𝑙𝑛</m:t>
                        </m:r>
                        <m:r>
                          <a:rPr lang="en-US" altLang="zh-CN" sz="2000" b="0" i="1" smtClean="0">
                            <a:solidFill>
                              <a:srgbClr val="002060"/>
                            </a:solidFill>
                            <a:latin typeface="Cambria Math"/>
                            <a:cs typeface="Times New Roman" panose="02020603050405020304" pitchFamily="18" charset="0"/>
                          </a:rPr>
                          <m:t>𝐶</m:t>
                        </m:r>
                        <m:r>
                          <a:rPr lang="en-US" altLang="zh-CN" sz="2000" i="1">
                            <a:solidFill>
                              <a:srgbClr val="002060"/>
                            </a:solidFill>
                            <a:latin typeface="Cambria Math"/>
                            <a:cs typeface="Times New Roman" panose="02020603050405020304" pitchFamily="18" charset="0"/>
                          </a:rPr>
                          <m:t>𝑃𝐼</m:t>
                        </m:r>
                      </m:e>
                    </m:acc>
                  </m:oMath>
                </a14:m>
                <a:r>
                  <a:rPr lang="zh-CN" altLang="en-US" sz="2000" dirty="0">
                    <a:solidFill>
                      <a:srgbClr val="002060"/>
                    </a:solidFill>
                    <a:latin typeface="Times New Roman" panose="02020603050405020304" pitchFamily="18" charset="0"/>
                    <a:cs typeface="Times New Roman" panose="02020603050405020304" pitchFamily="18" charset="0"/>
                  </a:rPr>
                  <a:t> </a:t>
                </a:r>
                <a:r>
                  <a:rPr lang="en-US" altLang="zh-CN" sz="2000" dirty="0">
                    <a:solidFill>
                      <a:srgbClr val="002060"/>
                    </a:solidFill>
                    <a:latin typeface="Times New Roman" panose="02020603050405020304" pitchFamily="18" charset="0"/>
                    <a:cs typeface="Times New Roman" panose="02020603050405020304" pitchFamily="18" charset="0"/>
                  </a:rPr>
                  <a:t>is strictly increasing (</a:t>
                </a:r>
                <a14:m>
                  <m:oMath xmlns:m="http://schemas.openxmlformats.org/officeDocument/2006/math">
                    <m:r>
                      <a:rPr lang="en-US" altLang="zh-CN" sz="2000" i="1">
                        <a:solidFill>
                          <a:srgbClr val="002060"/>
                        </a:solidFill>
                        <a:latin typeface="Cambria Math"/>
                        <a:cs typeface="Times New Roman" panose="02020603050405020304" pitchFamily="18" charset="0"/>
                      </a:rPr>
                      <m:t>𝐺</m:t>
                    </m:r>
                    <m:r>
                      <a:rPr lang="en-US" altLang="zh-CN" sz="2000" i="1">
                        <a:solidFill>
                          <a:srgbClr val="002060"/>
                        </a:solidFill>
                        <a:latin typeface="Cambria Math"/>
                        <a:ea typeface="Cambria Math"/>
                        <a:cs typeface="Times New Roman" panose="02020603050405020304" pitchFamily="18" charset="0"/>
                      </a:rPr>
                      <m:t>≥</m:t>
                    </m:r>
                    <m:r>
                      <a:rPr lang="en-US" altLang="zh-CN" sz="2000" b="0" i="1" smtClean="0">
                        <a:solidFill>
                          <a:srgbClr val="002060"/>
                        </a:solidFill>
                        <a:latin typeface="Cambria Math"/>
                        <a:cs typeface="Times New Roman" panose="02020603050405020304" pitchFamily="18" charset="0"/>
                      </a:rPr>
                      <m:t>1</m:t>
                    </m:r>
                  </m:oMath>
                </a14:m>
                <a:r>
                  <a:rPr lang="en-US" altLang="zh-CN" sz="2000" dirty="0">
                    <a:solidFill>
                      <a:srgbClr val="002060"/>
                    </a:solidFill>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96752"/>
                <a:ext cx="8363272" cy="5328592"/>
              </a:xfrm>
              <a:blipFill rotWithShape="1">
                <a:blip r:embed="rId2"/>
                <a:stretch>
                  <a:fillRect l="-583" t="-572"/>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41</a:t>
            </a:fld>
            <a:endParaRPr lang="zh-CN" altLang="en-US"/>
          </a:p>
        </p:txBody>
      </p:sp>
    </p:spTree>
    <p:extLst>
      <p:ext uri="{BB962C8B-B14F-4D97-AF65-F5344CB8AC3E}">
        <p14:creationId xmlns:p14="http://schemas.microsoft.com/office/powerpoint/2010/main" val="318725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44624"/>
            <a:ext cx="8424936" cy="1143000"/>
          </a:xfrm>
        </p:spPr>
        <p:txBody>
          <a:bodyPr>
            <a:noAutofit/>
          </a:bodyPr>
          <a:lstStyle/>
          <a:p>
            <a:pPr algn="l"/>
            <a:r>
              <a:rPr lang="en-US" altLang="zh-CN" sz="2800" dirty="0">
                <a:solidFill>
                  <a:srgbClr val="002060"/>
                </a:solidFill>
                <a:latin typeface="Times New Roman" panose="02020603050405020304" pitchFamily="18" charset="0"/>
                <a:cs typeface="Times New Roman" panose="02020603050405020304" pitchFamily="18" charset="0"/>
              </a:rPr>
              <a:t>Example: A productivity shock + a monetary shock</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340768"/>
                <a:ext cx="8229600" cy="5015582"/>
              </a:xfrm>
            </p:spPr>
            <p:txBody>
              <a:bodyPr>
                <a:normAutofit/>
              </a:bodyPr>
              <a:lstStyle/>
              <a:p>
                <a:pPr>
                  <a:spcAft>
                    <a:spcPts val="1200"/>
                  </a:spcAft>
                </a:pPr>
                <a:r>
                  <a:rPr lang="en-US" altLang="zh-CN" sz="2000" dirty="0">
                    <a:latin typeface="Times New Roman" panose="02020603050405020304" pitchFamily="18" charset="0"/>
                    <a:cs typeface="Times New Roman" panose="02020603050405020304" pitchFamily="18" charset="0"/>
                  </a:rPr>
                  <a:t>The responses of CPI and PPI inflation, respectively, are</a:t>
                </a: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b="0" i="1" dirty="0" smtClean="0">
                          <a:latin typeface="Cambria Math"/>
                        </a:rPr>
                        <m:t>=−</m:t>
                      </m:r>
                      <m:f>
                        <m:fPr>
                          <m:ctrlPr>
                            <a:rPr lang="en-US" altLang="zh-CN" sz="2000" b="0" i="1" dirty="0" smtClean="0">
                              <a:latin typeface="Cambria Math"/>
                            </a:rPr>
                          </m:ctrlPr>
                        </m:fPr>
                        <m:num>
                          <m:r>
                            <a:rPr lang="en-US" altLang="zh-CN" sz="2000" b="0" i="1" dirty="0" smtClean="0">
                              <a:latin typeface="Cambria Math"/>
                            </a:rPr>
                            <m:t>𝛼</m:t>
                          </m:r>
                        </m:num>
                        <m:den>
                          <m:r>
                            <a:rPr lang="en-US" altLang="zh-CN" sz="2000" b="0" i="1" dirty="0" smtClean="0">
                              <a:latin typeface="Cambria Math"/>
                            </a:rPr>
                            <m:t>𝜅</m:t>
                          </m:r>
                        </m:den>
                      </m:f>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r>
                        <a:rPr lang="en-US" altLang="zh-CN" sz="2000" b="0" i="1" dirty="0" smtClean="0">
                          <a:latin typeface="Cambria Math"/>
                        </a:rPr>
                        <m:t>⋅</m:t>
                      </m:r>
                      <m:acc>
                        <m:accPr>
                          <m:chr m:val="̂"/>
                          <m:ctrlPr>
                            <a:rPr lang="en-US" altLang="zh-CN" sz="2000" b="0" i="1" dirty="0" smtClean="0">
                              <a:latin typeface="Cambria Math"/>
                            </a:rPr>
                          </m:ctrlPr>
                        </m:accPr>
                        <m:e>
                          <m:r>
                            <a:rPr lang="en-US" altLang="zh-CN" sz="2000" b="0" i="1" dirty="0" smtClean="0">
                              <a:latin typeface="Cambria Math"/>
                            </a:rPr>
                            <m:t>𝑙𝑛</m:t>
                          </m:r>
                          <m:sSub>
                            <m:sSubPr>
                              <m:ctrlPr>
                                <a:rPr lang="en-US" altLang="zh-CN" sz="2000" b="0" i="1" dirty="0" smtClean="0">
                                  <a:latin typeface="Cambria Math"/>
                                </a:rPr>
                              </m:ctrlPr>
                            </m:sSubPr>
                            <m:e>
                              <m:r>
                                <a:rPr lang="en-US" altLang="zh-CN" sz="2000" b="0" i="1" dirty="0" smtClean="0">
                                  <a:latin typeface="Cambria Math"/>
                                </a:rPr>
                                <m:t>𝑇</m:t>
                              </m:r>
                            </m:e>
                            <m:sub>
                              <m:r>
                                <a:rPr lang="en-US" altLang="zh-CN" sz="2000" b="0" i="1" dirty="0" smtClean="0">
                                  <a:latin typeface="Cambria Math"/>
                                </a:rPr>
                                <m:t>1</m:t>
                              </m:r>
                            </m:sub>
                          </m:sSub>
                        </m:e>
                      </m:acc>
                      <m:r>
                        <a:rPr lang="en-US" altLang="zh-CN" sz="2000" b="0" i="1" dirty="0" smtClean="0">
                          <a:latin typeface="Cambria Math"/>
                        </a:rPr>
                        <m:t>+</m:t>
                      </m:r>
                      <m:acc>
                        <m:accPr>
                          <m:chr m:val="̂"/>
                          <m:ctrlPr>
                            <a:rPr lang="en-US" altLang="zh-CN" sz="2000" b="0" i="1" dirty="0" smtClean="0">
                              <a:latin typeface="Cambria Math"/>
                            </a:rPr>
                          </m:ctrlPr>
                        </m:accPr>
                        <m:e>
                          <m:r>
                            <a:rPr lang="en-US" altLang="zh-CN" sz="2000" b="0" i="1" dirty="0" smtClean="0">
                              <a:latin typeface="Cambria Math"/>
                            </a:rPr>
                            <m:t>𝑙𝑛𝑤</m:t>
                          </m:r>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Group"/>
                    </m:oMathParaPr>
                    <m:oMath xmlns:m="http://schemas.openxmlformats.org/officeDocument/2006/math">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f>
                        <m:fPr>
                          <m:ctrlPr>
                            <a:rPr lang="en-US" altLang="zh-CN" sz="2000" i="1" dirty="0" smtClean="0">
                              <a:latin typeface="Cambria Math"/>
                            </a:rPr>
                          </m:ctrlPr>
                        </m:fPr>
                        <m:num>
                          <m:r>
                            <a:rPr lang="en-US" altLang="zh-CN" sz="2000" b="0" i="1" dirty="0" smtClean="0">
                              <a:latin typeface="Cambria Math"/>
                            </a:rPr>
                            <m:t>𝐺</m:t>
                          </m:r>
                        </m:num>
                        <m:den>
                          <m:r>
                            <a:rPr lang="en-US" altLang="zh-CN" sz="2000" b="0" i="1" dirty="0" smtClean="0">
                              <a:latin typeface="Cambria Math"/>
                            </a:rPr>
                            <m:t>𝜅</m:t>
                          </m:r>
                        </m:den>
                      </m:f>
                      <m:f>
                        <m:fPr>
                          <m:ctrlPr>
                            <a:rPr lang="en-US" altLang="zh-CN" sz="2000" i="1" dirty="0" smtClean="0">
                              <a:latin typeface="Cambria Math"/>
                            </a:rPr>
                          </m:ctrlPr>
                        </m:fPr>
                        <m:num>
                          <m:d>
                            <m:dPr>
                              <m:ctrlPr>
                                <a:rPr lang="en-US" altLang="zh-CN" sz="2000" b="0" i="1" dirty="0" smtClean="0">
                                  <a:latin typeface="Cambria Math"/>
                                </a:rPr>
                              </m:ctrlPr>
                            </m:dPr>
                            <m:e>
                              <m:r>
                                <a:rPr lang="en-US" altLang="zh-CN" sz="2000" b="0" i="1" dirty="0" smtClean="0">
                                  <a:latin typeface="Cambria Math"/>
                                </a:rPr>
                                <m:t>1−</m:t>
                              </m:r>
                              <m:r>
                                <a:rPr lang="en-US" altLang="zh-CN" sz="2000" b="0" i="1" dirty="0" smtClean="0">
                                  <a:latin typeface="Cambria Math"/>
                                </a:rPr>
                                <m:t>𝜃</m:t>
                              </m:r>
                            </m:e>
                          </m:d>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num>
                        <m:den>
                          <m:r>
                            <a:rPr lang="en-US" altLang="zh-CN" sz="2000" b="0" i="1" dirty="0" smtClean="0">
                              <a:latin typeface="Cambria Math"/>
                            </a:rPr>
                            <m:t>1−</m:t>
                          </m:r>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sup>
                          </m:sSup>
                        </m:den>
                      </m:f>
                      <m:r>
                        <a:rPr lang="en-US" altLang="zh-CN" sz="2000" i="1" dirty="0">
                          <a:latin typeface="Cambria Math"/>
                        </a:rPr>
                        <m:t>⋅</m:t>
                      </m:r>
                      <m:acc>
                        <m:accPr>
                          <m:chr m:val="̂"/>
                          <m:ctrlPr>
                            <a:rPr lang="en-US" altLang="zh-CN" sz="2000" i="1" dirty="0">
                              <a:latin typeface="Cambria Math"/>
                            </a:rPr>
                          </m:ctrlPr>
                        </m:accPr>
                        <m:e>
                          <m:r>
                            <a:rPr lang="en-US" altLang="zh-CN" sz="2000" i="1" dirty="0">
                              <a:latin typeface="Cambria Math"/>
                            </a:rPr>
                            <m:t>𝑙𝑛</m:t>
                          </m:r>
                          <m:sSub>
                            <m:sSubPr>
                              <m:ctrlPr>
                                <a:rPr lang="en-US" altLang="zh-CN" sz="2000" i="1" dirty="0">
                                  <a:latin typeface="Cambria Math"/>
                                </a:rPr>
                              </m:ctrlPr>
                            </m:sSubPr>
                            <m:e>
                              <m:r>
                                <a:rPr lang="en-US" altLang="zh-CN" sz="2000" i="1" dirty="0">
                                  <a:latin typeface="Cambria Math"/>
                                </a:rPr>
                                <m:t>𝑇</m:t>
                              </m:r>
                            </m:e>
                            <m:sub>
                              <m:r>
                                <a:rPr lang="en-US" altLang="zh-CN" sz="2000" i="1" dirty="0">
                                  <a:latin typeface="Cambria Math"/>
                                </a:rPr>
                                <m:t>1</m:t>
                              </m:r>
                            </m:sub>
                          </m:sSub>
                        </m:e>
                      </m:acc>
                      <m:r>
                        <a:rPr lang="en-US" altLang="zh-CN" sz="2000" b="0" i="1" dirty="0" smtClean="0">
                          <a:latin typeface="Cambria Math"/>
                        </a:rPr>
                        <m:t>+</m:t>
                      </m:r>
                      <m:acc>
                        <m:accPr>
                          <m:chr m:val="̂"/>
                          <m:ctrlPr>
                            <a:rPr lang="en-US" altLang="zh-CN" sz="2000" b="0" i="1" dirty="0" smtClean="0">
                              <a:latin typeface="Cambria Math"/>
                            </a:rPr>
                          </m:ctrlPr>
                        </m:accPr>
                        <m:e>
                          <m:r>
                            <a:rPr lang="en-US" altLang="zh-CN" sz="2000" b="0" i="1" dirty="0" smtClean="0">
                              <a:latin typeface="Cambria Math"/>
                            </a:rPr>
                            <m:t>𝑙𝑛𝑤</m:t>
                          </m:r>
                        </m:e>
                      </m:acc>
                    </m:oMath>
                  </m:oMathPara>
                </a14:m>
                <a:endParaRPr lang="en-US" altLang="zh-CN" sz="2000" dirty="0">
                  <a:latin typeface="Times New Roman" panose="02020603050405020304" pitchFamily="18" charset="0"/>
                  <a:cs typeface="Times New Roman" panose="02020603050405020304" pitchFamily="18" charset="0"/>
                </a:endParaRPr>
              </a:p>
              <a:p>
                <a:pPr>
                  <a:spcAft>
                    <a:spcPts val="1200"/>
                  </a:spcAft>
                </a:pPr>
                <a:r>
                  <a:rPr lang="en-US" altLang="zh-CN" sz="2000" dirty="0">
                    <a:latin typeface="Times New Roman" panose="02020603050405020304" pitchFamily="18" charset="0"/>
                    <a:cs typeface="Times New Roman" panose="02020603050405020304" pitchFamily="18" charset="0"/>
                  </a:rPr>
                  <a:t>If the monetary shock is positive, and the productivity shock is also positive, then it is possible to </a:t>
                </a:r>
                <a:r>
                  <a:rPr lang="en-US" altLang="zh-CN" sz="2000" dirty="0" smtClean="0">
                    <a:latin typeface="Times New Roman" panose="02020603050405020304" pitchFamily="18" charset="0"/>
                    <a:cs typeface="Times New Roman" panose="02020603050405020304" pitchFamily="18" charset="0"/>
                  </a:rPr>
                  <a:t>simultaneously </a:t>
                </a:r>
                <a:r>
                  <a:rPr lang="en-US" altLang="zh-CN" sz="2000" dirty="0">
                    <a:latin typeface="Times New Roman" panose="02020603050405020304" pitchFamily="18" charset="0"/>
                    <a:cs typeface="Times New Roman" panose="02020603050405020304" pitchFamily="18" charset="0"/>
                  </a:rPr>
                  <a:t>have a PPI deflation and CPI inflation.</a:t>
                </a:r>
              </a:p>
              <a:p>
                <a:pPr>
                  <a:spcAft>
                    <a:spcPts val="1200"/>
                  </a:spcAft>
                </a:pPr>
                <a:r>
                  <a:rPr lang="en-US" altLang="zh-CN" sz="2000" dirty="0">
                    <a:latin typeface="Times New Roman" panose="02020603050405020304" pitchFamily="18" charset="0"/>
                    <a:cs typeface="Times New Roman" panose="02020603050405020304" pitchFamily="18" charset="0"/>
                  </a:rPr>
                  <a:t>Moreover, as G increases, such divergence can happen for a wider range of shocks.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340768"/>
                <a:ext cx="8229600" cy="5015582"/>
              </a:xfrm>
              <a:blipFill rotWithShape="1">
                <a:blip r:embed="rId3"/>
                <a:stretch>
                  <a:fillRect l="-593" t="-608" r="-519"/>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42</a:t>
            </a:fld>
            <a:endParaRPr lang="zh-CN" altLang="en-US"/>
          </a:p>
        </p:txBody>
      </p:sp>
    </p:spTree>
    <p:extLst>
      <p:ext uri="{BB962C8B-B14F-4D97-AF65-F5344CB8AC3E}">
        <p14:creationId xmlns:p14="http://schemas.microsoft.com/office/powerpoint/2010/main" val="4000910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44624"/>
            <a:ext cx="8424936" cy="1143000"/>
          </a:xfrm>
        </p:spPr>
        <p:txBody>
          <a:bodyPr>
            <a:noAutofit/>
          </a:bodyPr>
          <a:lstStyle/>
          <a:p>
            <a:pPr algn="l"/>
            <a:r>
              <a:rPr lang="en-US" altLang="zh-CN" sz="3200" dirty="0">
                <a:latin typeface="Times New Roman" panose="02020603050405020304" pitchFamily="18" charset="0"/>
                <a:cs typeface="Times New Roman" panose="02020603050405020304" pitchFamily="18" charset="0"/>
              </a:rPr>
              <a:t>Declining correlations between CPI and PPI</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87624"/>
                <a:ext cx="8229600" cy="5265712"/>
              </a:xfrm>
            </p:spPr>
            <p:txBody>
              <a:bodyPr>
                <a:normAutofit/>
              </a:bodyPr>
              <a:lstStyle/>
              <a:p>
                <a:pPr>
                  <a:spcAft>
                    <a:spcPts val="1200"/>
                  </a:spcAft>
                </a:pPr>
                <a:r>
                  <a:rPr lang="en-US" altLang="zh-CN" sz="2000" dirty="0">
                    <a:latin typeface="Times New Roman" panose="02020603050405020304" pitchFamily="18" charset="0"/>
                    <a:cs typeface="Times New Roman" panose="02020603050405020304" pitchFamily="18" charset="0"/>
                  </a:rPr>
                  <a:t>Consider a shock to the first stage productivity, </a:t>
                </a:r>
                <a14:m>
                  <m:oMath xmlns:m="http://schemas.openxmlformats.org/officeDocument/2006/math">
                    <m:r>
                      <m:rPr>
                        <m:sty m:val="p"/>
                      </m:rPr>
                      <a:rPr lang="en-US" altLang="zh-CN" sz="2000" b="0" i="0" smtClean="0">
                        <a:latin typeface="Cambria Math"/>
                        <a:cs typeface="Times New Roman" panose="02020603050405020304" pitchFamily="18" charset="0"/>
                      </a:rPr>
                      <m:t>ln</m:t>
                    </m:r>
                    <m:sSub>
                      <m:sSubPr>
                        <m:ctrlPr>
                          <a:rPr lang="en-US" altLang="zh-CN" sz="2000" b="0" i="1" smtClean="0">
                            <a:latin typeface="Cambria Math"/>
                            <a:cs typeface="Times New Roman" panose="02020603050405020304" pitchFamily="18" charset="0"/>
                          </a:rPr>
                        </m:ctrlPr>
                      </m:sSubPr>
                      <m:e>
                        <m:r>
                          <a:rPr lang="en-US" altLang="zh-CN" sz="2000" b="0" i="1" smtClean="0">
                            <a:latin typeface="Cambria Math"/>
                            <a:cs typeface="Times New Roman" panose="02020603050405020304" pitchFamily="18" charset="0"/>
                          </a:rPr>
                          <m:t>𝑇</m:t>
                        </m:r>
                      </m:e>
                      <m:sub>
                        <m:r>
                          <a:rPr lang="en-US" altLang="zh-CN" sz="2000" b="0" i="1" smtClean="0">
                            <a:latin typeface="Cambria Math"/>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 and a shock to service sector, </a:t>
                </a:r>
                <a14:m>
                  <m:oMath xmlns:m="http://schemas.openxmlformats.org/officeDocument/2006/math">
                    <m:r>
                      <m:rPr>
                        <m:sty m:val="p"/>
                      </m:rPr>
                      <a:rPr lang="en-US" altLang="zh-CN" sz="2000">
                        <a:latin typeface="Cambria Math"/>
                        <a:cs typeface="Times New Roman" panose="02020603050405020304" pitchFamily="18" charset="0"/>
                      </a:rPr>
                      <m:t>ln</m:t>
                    </m:r>
                    <m:sSub>
                      <m:sSubPr>
                        <m:ctrlPr>
                          <a:rPr lang="en-US" altLang="zh-CN" sz="2000" i="1">
                            <a:latin typeface="Cambria Math"/>
                            <a:cs typeface="Times New Roman" panose="02020603050405020304" pitchFamily="18" charset="0"/>
                          </a:rPr>
                        </m:ctrlPr>
                      </m:sSubPr>
                      <m:e>
                        <m:r>
                          <a:rPr lang="en-US" altLang="zh-CN" sz="2000" i="1">
                            <a:latin typeface="Cambria Math"/>
                            <a:cs typeface="Times New Roman" panose="02020603050405020304" pitchFamily="18" charset="0"/>
                          </a:rPr>
                          <m:t>𝑇</m:t>
                        </m:r>
                      </m:e>
                      <m:sub>
                        <m:r>
                          <a:rPr lang="en-US" altLang="zh-CN" sz="2000" b="0" i="1" smtClean="0">
                            <a:latin typeface="Cambria Math"/>
                            <a:cs typeface="Times New Roman" panose="02020603050405020304" pitchFamily="18" charset="0"/>
                          </a:rPr>
                          <m:t>𝑠</m:t>
                        </m:r>
                      </m:sub>
                    </m:sSub>
                  </m:oMath>
                </a14:m>
                <a:r>
                  <a:rPr lang="en-US" altLang="zh-CN" sz="2000" dirty="0">
                    <a:latin typeface="Times New Roman" panose="02020603050405020304" pitchFamily="18" charset="0"/>
                    <a:cs typeface="Times New Roman" panose="02020603050405020304" pitchFamily="18" charset="0"/>
                  </a:rPr>
                  <a:t>. The response of CPI and PPI inflation are given by</a:t>
                </a: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b="0" i="1" dirty="0" smtClean="0">
                          <a:latin typeface="Cambria Math"/>
                        </a:rPr>
                        <m:t>=−</m:t>
                      </m:r>
                      <m:f>
                        <m:fPr>
                          <m:ctrlPr>
                            <a:rPr lang="en-US" altLang="zh-CN" sz="2000" b="0" i="1" dirty="0" smtClean="0">
                              <a:latin typeface="Cambria Math"/>
                            </a:rPr>
                          </m:ctrlPr>
                        </m:fPr>
                        <m:num>
                          <m:r>
                            <a:rPr lang="en-US" altLang="zh-CN" sz="2000" b="0" i="1" dirty="0" smtClean="0">
                              <a:latin typeface="Cambria Math"/>
                            </a:rPr>
                            <m:t>𝛼</m:t>
                          </m:r>
                        </m:num>
                        <m:den>
                          <m:r>
                            <a:rPr lang="en-US" altLang="zh-CN" sz="2000" b="0" i="1" dirty="0" smtClean="0">
                              <a:latin typeface="Cambria Math"/>
                            </a:rPr>
                            <m:t>𝜅</m:t>
                          </m:r>
                        </m:den>
                      </m:f>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r>
                        <a:rPr lang="en-US" altLang="zh-CN" sz="2000" b="0" i="1" dirty="0" smtClean="0">
                          <a:latin typeface="Cambria Math"/>
                        </a:rPr>
                        <m:t>⋅</m:t>
                      </m:r>
                      <m:acc>
                        <m:accPr>
                          <m:chr m:val="̂"/>
                          <m:ctrlPr>
                            <a:rPr lang="en-US" altLang="zh-CN" sz="2000" b="0" i="1" dirty="0" smtClean="0">
                              <a:latin typeface="Cambria Math"/>
                            </a:rPr>
                          </m:ctrlPr>
                        </m:accPr>
                        <m:e>
                          <m:r>
                            <a:rPr lang="en-US" altLang="zh-CN" sz="2000" b="0" i="1" dirty="0" smtClean="0">
                              <a:latin typeface="Cambria Math"/>
                            </a:rPr>
                            <m:t>𝑙𝑛</m:t>
                          </m:r>
                          <m:sSub>
                            <m:sSubPr>
                              <m:ctrlPr>
                                <a:rPr lang="en-US" altLang="zh-CN" sz="2000" b="0" i="1" dirty="0" smtClean="0">
                                  <a:latin typeface="Cambria Math"/>
                                </a:rPr>
                              </m:ctrlPr>
                            </m:sSubPr>
                            <m:e>
                              <m:r>
                                <a:rPr lang="en-US" altLang="zh-CN" sz="2000" b="0" i="1" dirty="0" smtClean="0">
                                  <a:latin typeface="Cambria Math"/>
                                </a:rPr>
                                <m:t>𝑇</m:t>
                              </m:r>
                            </m:e>
                            <m:sub>
                              <m:r>
                                <a:rPr lang="en-US" altLang="zh-CN" sz="2000" b="0" i="1" dirty="0" smtClean="0">
                                  <a:latin typeface="Cambria Math"/>
                                </a:rPr>
                                <m:t>1</m:t>
                              </m:r>
                            </m:sub>
                          </m:sSub>
                        </m:e>
                      </m:acc>
                      <m:r>
                        <a:rPr lang="en-US" altLang="zh-CN" sz="2000" i="1">
                          <a:latin typeface="Cambria Math"/>
                        </a:rPr>
                        <m:t>−</m:t>
                      </m:r>
                      <m:f>
                        <m:fPr>
                          <m:ctrlPr>
                            <a:rPr lang="en-US" altLang="zh-CN" sz="2000" i="1">
                              <a:latin typeface="Cambria Math"/>
                            </a:rPr>
                          </m:ctrlPr>
                        </m:fPr>
                        <m:num>
                          <m:r>
                            <a:rPr lang="en-US" altLang="zh-CN" sz="2000" i="1">
                              <a:latin typeface="Cambria Math"/>
                            </a:rPr>
                            <m:t>1−</m:t>
                          </m:r>
                          <m:r>
                            <a:rPr lang="en-US" altLang="zh-CN" sz="2000" i="1">
                              <a:latin typeface="Cambria Math"/>
                            </a:rPr>
                            <m:t>𝛼</m:t>
                          </m:r>
                        </m:num>
                        <m:den>
                          <m:r>
                            <a:rPr lang="en-US" altLang="zh-CN" sz="2000" i="1">
                              <a:latin typeface="Cambria Math"/>
                            </a:rPr>
                            <m:t>𝜅</m:t>
                          </m:r>
                        </m:den>
                      </m:f>
                      <m:acc>
                        <m:accPr>
                          <m:chr m:val="̂"/>
                          <m:ctrlPr>
                            <a:rPr lang="en-US" altLang="zh-CN" sz="2000" b="0" i="1" smtClean="0">
                              <a:latin typeface="Cambria Math"/>
                            </a:rPr>
                          </m:ctrlPr>
                        </m:accPr>
                        <m:e>
                          <m:r>
                            <a:rPr lang="en-US" altLang="zh-CN" sz="2000" b="0" i="1" smtClean="0">
                              <a:latin typeface="Cambria Math"/>
                            </a:rPr>
                            <m:t>𝑙𝑛</m:t>
                          </m:r>
                          <m:sSub>
                            <m:sSubPr>
                              <m:ctrlPr>
                                <a:rPr lang="en-US" altLang="zh-CN" sz="2000" i="1">
                                  <a:latin typeface="Cambria Math"/>
                                </a:rPr>
                              </m:ctrlPr>
                            </m:sSubPr>
                            <m:e>
                              <m:r>
                                <a:rPr lang="en-US" altLang="zh-CN" sz="2000" i="1">
                                  <a:latin typeface="Cambria Math"/>
                                </a:rPr>
                                <m:t>𝑇</m:t>
                              </m:r>
                            </m:e>
                            <m:sub>
                              <m:r>
                                <a:rPr lang="en-US" altLang="zh-CN" sz="2000" i="1">
                                  <a:latin typeface="Cambria Math"/>
                                </a:rPr>
                                <m:t>𝑠</m:t>
                              </m:r>
                            </m:sub>
                          </m:sSub>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Group"/>
                    </m:oMathParaPr>
                    <m:oMath xmlns:m="http://schemas.openxmlformats.org/officeDocument/2006/math">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f>
                        <m:fPr>
                          <m:ctrlPr>
                            <a:rPr lang="en-US" altLang="zh-CN" sz="2000" i="1" dirty="0" smtClean="0">
                              <a:latin typeface="Cambria Math"/>
                            </a:rPr>
                          </m:ctrlPr>
                        </m:fPr>
                        <m:num>
                          <m:r>
                            <a:rPr lang="en-US" altLang="zh-CN" sz="2000" b="0" i="1" dirty="0" smtClean="0">
                              <a:latin typeface="Cambria Math"/>
                            </a:rPr>
                            <m:t>𝐺</m:t>
                          </m:r>
                        </m:num>
                        <m:den>
                          <m:r>
                            <a:rPr lang="en-US" altLang="zh-CN" sz="2000" b="0" i="1" dirty="0" smtClean="0">
                              <a:latin typeface="Cambria Math"/>
                            </a:rPr>
                            <m:t>𝜅</m:t>
                          </m:r>
                        </m:den>
                      </m:f>
                      <m:f>
                        <m:fPr>
                          <m:ctrlPr>
                            <a:rPr lang="en-US" altLang="zh-CN" sz="2000" i="1" dirty="0" smtClean="0">
                              <a:latin typeface="Cambria Math"/>
                            </a:rPr>
                          </m:ctrlPr>
                        </m:fPr>
                        <m:num>
                          <m:d>
                            <m:dPr>
                              <m:ctrlPr>
                                <a:rPr lang="en-US" altLang="zh-CN" sz="2000" b="0" i="1" dirty="0" smtClean="0">
                                  <a:latin typeface="Cambria Math"/>
                                </a:rPr>
                              </m:ctrlPr>
                            </m:dPr>
                            <m:e>
                              <m:r>
                                <a:rPr lang="en-US" altLang="zh-CN" sz="2000" b="0" i="1" dirty="0" smtClean="0">
                                  <a:latin typeface="Cambria Math"/>
                                </a:rPr>
                                <m:t>1−</m:t>
                              </m:r>
                              <m:r>
                                <a:rPr lang="en-US" altLang="zh-CN" sz="2000" b="0" i="1" dirty="0" smtClean="0">
                                  <a:latin typeface="Cambria Math"/>
                                </a:rPr>
                                <m:t>𝜃</m:t>
                              </m:r>
                            </m:e>
                          </m:d>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r>
                                <a:rPr lang="en-US" altLang="zh-CN" sz="2000" b="0" i="1" dirty="0" smtClean="0">
                                  <a:latin typeface="Cambria Math"/>
                                </a:rPr>
                                <m:t>−1</m:t>
                              </m:r>
                            </m:sup>
                          </m:sSup>
                        </m:num>
                        <m:den>
                          <m:r>
                            <a:rPr lang="en-US" altLang="zh-CN" sz="2000" b="0" i="1" dirty="0" smtClean="0">
                              <a:latin typeface="Cambria Math"/>
                            </a:rPr>
                            <m:t>1−</m:t>
                          </m:r>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sup>
                          </m:sSup>
                        </m:den>
                      </m:f>
                      <m:r>
                        <a:rPr lang="en-US" altLang="zh-CN" sz="2000" i="1" dirty="0">
                          <a:latin typeface="Cambria Math"/>
                        </a:rPr>
                        <m:t>⋅</m:t>
                      </m:r>
                      <m:acc>
                        <m:accPr>
                          <m:chr m:val="̂"/>
                          <m:ctrlPr>
                            <a:rPr lang="en-US" altLang="zh-CN" sz="2000" i="1" dirty="0">
                              <a:latin typeface="Cambria Math"/>
                            </a:rPr>
                          </m:ctrlPr>
                        </m:accPr>
                        <m:e>
                          <m:r>
                            <a:rPr lang="en-US" altLang="zh-CN" sz="2000" i="1" dirty="0">
                              <a:latin typeface="Cambria Math"/>
                            </a:rPr>
                            <m:t>𝑙𝑛</m:t>
                          </m:r>
                          <m:sSub>
                            <m:sSubPr>
                              <m:ctrlPr>
                                <a:rPr lang="en-US" altLang="zh-CN" sz="2000" i="1" dirty="0">
                                  <a:latin typeface="Cambria Math"/>
                                </a:rPr>
                              </m:ctrlPr>
                            </m:sSubPr>
                            <m:e>
                              <m:r>
                                <a:rPr lang="en-US" altLang="zh-CN" sz="2000" i="1" dirty="0">
                                  <a:latin typeface="Cambria Math"/>
                                </a:rPr>
                                <m:t>𝑇</m:t>
                              </m:r>
                            </m:e>
                            <m:sub>
                              <m:r>
                                <a:rPr lang="en-US" altLang="zh-CN" sz="2000" i="1" dirty="0">
                                  <a:latin typeface="Cambria Math"/>
                                </a:rPr>
                                <m:t>1</m:t>
                              </m:r>
                            </m:sub>
                          </m:sSub>
                        </m:e>
                      </m:acc>
                    </m:oMath>
                  </m:oMathPara>
                </a14:m>
                <a:endParaRPr lang="en-US" altLang="zh-CN" sz="2000" dirty="0">
                  <a:latin typeface="Times New Roman" panose="02020603050405020304" pitchFamily="18" charset="0"/>
                  <a:cs typeface="Times New Roman" panose="02020603050405020304" pitchFamily="18" charset="0"/>
                </a:endParaRPr>
              </a:p>
              <a:p>
                <a:pPr>
                  <a:spcAft>
                    <a:spcPts val="1200"/>
                  </a:spcAft>
                </a:pPr>
                <a:r>
                  <a:rPr lang="en-US" altLang="zh-CN" sz="2000" b="1" dirty="0">
                    <a:latin typeface="Times New Roman" panose="02020603050405020304" pitchFamily="18" charset="0"/>
                    <a:cs typeface="Times New Roman" panose="02020603050405020304" pitchFamily="18" charset="0"/>
                  </a:rPr>
                  <a:t>Proposition 2</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002060"/>
                    </a:solidFill>
                    <a:latin typeface="Times New Roman" panose="02020603050405020304" pitchFamily="18" charset="0"/>
                    <a:cs typeface="Times New Roman" panose="02020603050405020304" pitchFamily="18" charset="0"/>
                  </a:rPr>
                  <a:t>Holding constant shocks to productivities, i.e., </a:t>
                </a:r>
                <a14:m>
                  <m:oMath xmlns:m="http://schemas.openxmlformats.org/officeDocument/2006/math">
                    <m:acc>
                      <m:accPr>
                        <m:chr m:val="̂"/>
                        <m:ctrlPr>
                          <a:rPr lang="en-US" altLang="zh-CN" sz="2000" i="1">
                            <a:solidFill>
                              <a:srgbClr val="002060"/>
                            </a:solidFill>
                            <a:latin typeface="Cambria Math"/>
                            <a:cs typeface="Times New Roman" panose="02020603050405020304" pitchFamily="18" charset="0"/>
                          </a:rPr>
                        </m:ctrlPr>
                      </m:accPr>
                      <m:e>
                        <m:r>
                          <a:rPr lang="en-US" altLang="zh-CN" sz="2000">
                            <a:solidFill>
                              <a:srgbClr val="002060"/>
                            </a:solidFill>
                            <a:latin typeface="Cambria Math"/>
                            <a:cs typeface="Times New Roman" panose="02020603050405020304" pitchFamily="18" charset="0"/>
                          </a:rPr>
                          <m:t>𝑙𝑛</m:t>
                        </m:r>
                        <m:sSub>
                          <m:sSubPr>
                            <m:ctrlPr>
                              <a:rPr lang="en-US" altLang="zh-CN" sz="2000" i="1">
                                <a:solidFill>
                                  <a:srgbClr val="002060"/>
                                </a:solidFill>
                                <a:latin typeface="Cambria Math"/>
                                <a:cs typeface="Times New Roman" panose="02020603050405020304" pitchFamily="18" charset="0"/>
                              </a:rPr>
                            </m:ctrlPr>
                          </m:sSubPr>
                          <m:e>
                            <m:r>
                              <a:rPr lang="en-US" altLang="zh-CN" sz="2000">
                                <a:solidFill>
                                  <a:srgbClr val="002060"/>
                                </a:solidFill>
                                <a:latin typeface="Cambria Math"/>
                                <a:cs typeface="Times New Roman" panose="02020603050405020304" pitchFamily="18" charset="0"/>
                              </a:rPr>
                              <m:t>𝑇</m:t>
                            </m:r>
                          </m:e>
                          <m:sub>
                            <m:r>
                              <a:rPr lang="en-US" altLang="zh-CN" sz="2000">
                                <a:solidFill>
                                  <a:srgbClr val="002060"/>
                                </a:solidFill>
                                <a:latin typeface="Cambria Math"/>
                                <a:cs typeface="Times New Roman" panose="02020603050405020304" pitchFamily="18" charset="0"/>
                              </a:rPr>
                              <m:t>1</m:t>
                            </m:r>
                          </m:sub>
                        </m:sSub>
                      </m:e>
                    </m:acc>
                  </m:oMath>
                </a14:m>
                <a:r>
                  <a:rPr lang="en-US" altLang="zh-CN" sz="2000" dirty="0">
                    <a:solidFill>
                      <a:srgbClr val="002060"/>
                    </a:solidFill>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altLang="zh-CN" sz="2000" i="1">
                            <a:solidFill>
                              <a:srgbClr val="002060"/>
                            </a:solidFill>
                            <a:latin typeface="Cambria Math"/>
                            <a:cs typeface="Times New Roman" panose="02020603050405020304" pitchFamily="18" charset="0"/>
                          </a:rPr>
                        </m:ctrlPr>
                      </m:accPr>
                      <m:e>
                        <m:r>
                          <a:rPr lang="en-US" altLang="zh-CN" sz="2000">
                            <a:solidFill>
                              <a:srgbClr val="002060"/>
                            </a:solidFill>
                            <a:latin typeface="Cambria Math"/>
                            <a:cs typeface="Times New Roman" panose="02020603050405020304" pitchFamily="18" charset="0"/>
                          </a:rPr>
                          <m:t>𝑙𝑛</m:t>
                        </m:r>
                        <m:sSub>
                          <m:sSubPr>
                            <m:ctrlPr>
                              <a:rPr lang="en-US" altLang="zh-CN" sz="2000" i="1">
                                <a:solidFill>
                                  <a:srgbClr val="002060"/>
                                </a:solidFill>
                                <a:latin typeface="Cambria Math"/>
                                <a:cs typeface="Times New Roman" panose="02020603050405020304" pitchFamily="18" charset="0"/>
                              </a:rPr>
                            </m:ctrlPr>
                          </m:sSubPr>
                          <m:e>
                            <m:r>
                              <a:rPr lang="en-US" altLang="zh-CN" sz="2000">
                                <a:solidFill>
                                  <a:srgbClr val="002060"/>
                                </a:solidFill>
                                <a:latin typeface="Cambria Math"/>
                                <a:cs typeface="Times New Roman" panose="02020603050405020304" pitchFamily="18" charset="0"/>
                              </a:rPr>
                              <m:t>𝑇</m:t>
                            </m:r>
                          </m:e>
                          <m:sub>
                            <m:r>
                              <a:rPr lang="en-US" altLang="zh-CN" sz="2000">
                                <a:solidFill>
                                  <a:srgbClr val="002060"/>
                                </a:solidFill>
                                <a:latin typeface="Cambria Math"/>
                                <a:cs typeface="Times New Roman" panose="02020603050405020304" pitchFamily="18" charset="0"/>
                              </a:rPr>
                              <m:t>𝑠</m:t>
                            </m:r>
                          </m:sub>
                        </m:sSub>
                      </m:e>
                    </m:acc>
                  </m:oMath>
                </a14:m>
                <a:r>
                  <a:rPr lang="en-US" altLang="zh-CN" sz="2000" dirty="0">
                    <a:solidFill>
                      <a:srgbClr val="002060"/>
                    </a:solidFill>
                    <a:latin typeface="Times New Roman" panose="02020603050405020304" pitchFamily="18" charset="0"/>
                    <a:cs typeface="Times New Roman" panose="02020603050405020304" pitchFamily="18" charset="0"/>
                  </a:rPr>
                  <a:t>, as the number of total stages increases, i.e., </a:t>
                </a:r>
                <a14:m>
                  <m:oMath xmlns:m="http://schemas.openxmlformats.org/officeDocument/2006/math">
                    <m:r>
                      <a:rPr lang="en-US" altLang="zh-CN" sz="2000">
                        <a:solidFill>
                          <a:srgbClr val="002060"/>
                        </a:solidFill>
                        <a:latin typeface="Cambria Math"/>
                        <a:cs typeface="Times New Roman" panose="02020603050405020304" pitchFamily="18" charset="0"/>
                      </a:rPr>
                      <m:t>𝐺</m:t>
                    </m:r>
                    <m:r>
                      <a:rPr lang="en-US" altLang="zh-CN" sz="2000">
                        <a:solidFill>
                          <a:srgbClr val="002060"/>
                        </a:solidFill>
                        <a:latin typeface="Cambria Math"/>
                        <a:cs typeface="Times New Roman" panose="02020603050405020304" pitchFamily="18" charset="0"/>
                      </a:rPr>
                      <m:t>↑</m:t>
                    </m:r>
                  </m:oMath>
                </a14:m>
                <a:r>
                  <a:rPr lang="en-US" altLang="zh-CN" sz="20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sz="2000">
                        <a:solidFill>
                          <a:srgbClr val="002060"/>
                        </a:solidFill>
                        <a:latin typeface="Cambria Math"/>
                        <a:cs typeface="Times New Roman" panose="02020603050405020304" pitchFamily="18" charset="0"/>
                      </a:rPr>
                      <m:t>corr</m:t>
                    </m:r>
                    <m:r>
                      <a:rPr lang="en-US" altLang="zh-CN" sz="2000">
                        <a:solidFill>
                          <a:srgbClr val="002060"/>
                        </a:solidFill>
                        <a:latin typeface="Cambria Math"/>
                        <a:cs typeface="Times New Roman" panose="02020603050405020304" pitchFamily="18" charset="0"/>
                      </a:rPr>
                      <m:t>(</m:t>
                    </m:r>
                    <m:acc>
                      <m:accPr>
                        <m:chr m:val="̂"/>
                        <m:ctrlPr>
                          <a:rPr lang="en-US" altLang="zh-CN" sz="2000" i="1">
                            <a:solidFill>
                              <a:srgbClr val="002060"/>
                            </a:solidFill>
                            <a:latin typeface="Cambria Math"/>
                            <a:cs typeface="Times New Roman" panose="02020603050405020304" pitchFamily="18" charset="0"/>
                          </a:rPr>
                        </m:ctrlPr>
                      </m:accPr>
                      <m:e>
                        <m:r>
                          <a:rPr lang="en-US" altLang="zh-CN" sz="2000">
                            <a:solidFill>
                              <a:srgbClr val="002060"/>
                            </a:solidFill>
                            <a:latin typeface="Cambria Math"/>
                            <a:cs typeface="Times New Roman" panose="02020603050405020304" pitchFamily="18" charset="0"/>
                          </a:rPr>
                          <m:t>𝑙𝑛𝑃𝑃𝐼</m:t>
                        </m:r>
                      </m:e>
                    </m:acc>
                    <m:r>
                      <a:rPr lang="en-US" altLang="zh-CN" sz="2000">
                        <a:solidFill>
                          <a:srgbClr val="002060"/>
                        </a:solidFill>
                        <a:latin typeface="Cambria Math"/>
                        <a:cs typeface="Times New Roman" panose="02020603050405020304" pitchFamily="18" charset="0"/>
                      </a:rPr>
                      <m:t>,</m:t>
                    </m:r>
                    <m:acc>
                      <m:accPr>
                        <m:chr m:val="̂"/>
                        <m:ctrlPr>
                          <a:rPr lang="en-US" altLang="zh-CN" sz="2000" i="1" dirty="0">
                            <a:solidFill>
                              <a:srgbClr val="002060"/>
                            </a:solidFill>
                            <a:latin typeface="Cambria Math"/>
                            <a:cs typeface="Times New Roman" panose="02020603050405020304" pitchFamily="18" charset="0"/>
                          </a:rPr>
                        </m:ctrlPr>
                      </m:accPr>
                      <m:e>
                        <m:r>
                          <a:rPr lang="en-US" altLang="zh-CN" sz="2000">
                            <a:solidFill>
                              <a:srgbClr val="002060"/>
                            </a:solidFill>
                            <a:latin typeface="Cambria Math"/>
                            <a:cs typeface="Times New Roman" panose="02020603050405020304" pitchFamily="18" charset="0"/>
                          </a:rPr>
                          <m:t>𝑙𝑛𝐶𝑃𝐼</m:t>
                        </m:r>
                      </m:e>
                    </m:acc>
                    <m:r>
                      <a:rPr lang="en-US" altLang="zh-CN" sz="2000">
                        <a:solidFill>
                          <a:srgbClr val="002060"/>
                        </a:solidFill>
                        <a:latin typeface="Cambria Math"/>
                        <a:cs typeface="Times New Roman" panose="02020603050405020304" pitchFamily="18" charset="0"/>
                      </a:rPr>
                      <m:t>)</m:t>
                    </m:r>
                  </m:oMath>
                </a14:m>
                <a:r>
                  <a:rPr lang="zh-CN" altLang="en-US" sz="2000" dirty="0">
                    <a:solidFill>
                      <a:srgbClr val="002060"/>
                    </a:solidFill>
                    <a:latin typeface="Times New Roman" panose="02020603050405020304" pitchFamily="18" charset="0"/>
                    <a:cs typeface="Times New Roman" panose="02020603050405020304" pitchFamily="18" charset="0"/>
                  </a:rPr>
                  <a:t> </a:t>
                </a:r>
                <a:r>
                  <a:rPr lang="en-US" altLang="zh-CN" sz="2000" dirty="0">
                    <a:solidFill>
                      <a:srgbClr val="002060"/>
                    </a:solidFill>
                    <a:latin typeface="Times New Roman" panose="02020603050405020304" pitchFamily="18" charset="0"/>
                    <a:cs typeface="Times New Roman" panose="02020603050405020304" pitchFamily="18" charset="0"/>
                  </a:rPr>
                  <a:t>is strictly decreasing (</a:t>
                </a:r>
                <a14:m>
                  <m:oMath xmlns:m="http://schemas.openxmlformats.org/officeDocument/2006/math">
                    <m:r>
                      <a:rPr lang="en-US" altLang="zh-CN" sz="2000">
                        <a:solidFill>
                          <a:srgbClr val="002060"/>
                        </a:solidFill>
                        <a:latin typeface="Cambria Math"/>
                        <a:cs typeface="Times New Roman" panose="02020603050405020304" pitchFamily="18" charset="0"/>
                      </a:rPr>
                      <m:t>𝐺</m:t>
                    </m:r>
                    <m:r>
                      <a:rPr lang="en-US" altLang="zh-CN" sz="2000">
                        <a:solidFill>
                          <a:srgbClr val="002060"/>
                        </a:solidFill>
                        <a:latin typeface="Cambria Math"/>
                        <a:cs typeface="Times New Roman" panose="02020603050405020304" pitchFamily="18" charset="0"/>
                      </a:rPr>
                      <m:t>≥1</m:t>
                    </m:r>
                  </m:oMath>
                </a14:m>
                <a:r>
                  <a:rPr lang="en-US" altLang="zh-CN" sz="2000" dirty="0">
                    <a:solidFill>
                      <a:srgbClr val="002060"/>
                    </a:solidFill>
                    <a:latin typeface="Times New Roman" panose="02020603050405020304" pitchFamily="18" charset="0"/>
                    <a:cs typeface="Times New Roman" panose="02020603050405020304" pitchFamily="18" charset="0"/>
                  </a:rPr>
                  <a:t>).</a:t>
                </a:r>
              </a:p>
              <a:p>
                <a:pPr>
                  <a:spcAft>
                    <a:spcPts val="1200"/>
                  </a:spcAft>
                </a:pPr>
                <a:r>
                  <a:rPr lang="en-US" altLang="zh-CN" sz="2000" dirty="0">
                    <a:solidFill>
                      <a:srgbClr val="002060"/>
                    </a:solidFill>
                    <a:latin typeface="Times New Roman" panose="02020603050405020304" pitchFamily="18" charset="0"/>
                    <a:cs typeface="Times New Roman" panose="02020603050405020304" pitchFamily="18" charset="0"/>
                  </a:rPr>
                  <a:t>Remarks: The result holds if the productivity shock takes place in any other stage of production. </a:t>
                </a:r>
                <a:endParaRPr lang="zh-CN" altLang="en-US" sz="20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87624"/>
                <a:ext cx="8229600" cy="5265712"/>
              </a:xfrm>
              <a:blipFill rotWithShape="1">
                <a:blip r:embed="rId2"/>
                <a:stretch>
                  <a:fillRect l="-593" t="-579" r="-12667"/>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43</a:t>
            </a:fld>
            <a:endParaRPr lang="zh-CN" altLang="en-US"/>
          </a:p>
        </p:txBody>
      </p:sp>
    </p:spTree>
    <p:extLst>
      <p:ext uri="{BB962C8B-B14F-4D97-AF65-F5344CB8AC3E}">
        <p14:creationId xmlns:p14="http://schemas.microsoft.com/office/powerpoint/2010/main" val="3733622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60648"/>
            <a:ext cx="8507288" cy="936104"/>
          </a:xfrm>
        </p:spPr>
        <p:txBody>
          <a:bodyPr>
            <a:noAutofit/>
          </a:bodyPr>
          <a:lstStyle/>
          <a:p>
            <a:pPr algn="l"/>
            <a:r>
              <a:rPr lang="en-US" altLang="zh-CN" sz="2600" dirty="0">
                <a:solidFill>
                  <a:srgbClr val="002060"/>
                </a:solidFill>
                <a:latin typeface="Times New Roman" panose="02020603050405020304" pitchFamily="18" charset="0"/>
                <a:cs typeface="Times New Roman" panose="02020603050405020304" pitchFamily="18" charset="0"/>
              </a:rPr>
              <a:t>Responses of CPI and PPI to a common shock in trade costs</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96752"/>
                <a:ext cx="8363272" cy="5040560"/>
              </a:xfrm>
            </p:spPr>
            <p:txBody>
              <a:bodyPr>
                <a:normAutofit/>
              </a:bodyPr>
              <a:lstStyle/>
              <a:p>
                <a:pPr>
                  <a:spcAft>
                    <a:spcPts val="1200"/>
                  </a:spcAft>
                </a:pPr>
                <a:r>
                  <a:rPr lang="en-US" altLang="zh-CN" sz="2400" dirty="0" smtClean="0">
                    <a:latin typeface="Times New Roman" panose="02020603050405020304" pitchFamily="18" charset="0"/>
                    <a:cs typeface="Times New Roman" panose="02020603050405020304" pitchFamily="18" charset="0"/>
                  </a:rPr>
                  <a:t>Consider a common shock to trade costs. The response of CPI and PPI inflation are given by</a:t>
                </a: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b="0" i="1" dirty="0" smtClean="0">
                          <a:latin typeface="Cambria Math"/>
                        </a:rPr>
                        <m:t>=</m:t>
                      </m:r>
                      <m:f>
                        <m:fPr>
                          <m:ctrlPr>
                            <a:rPr lang="en-US" altLang="zh-CN" sz="2000" i="1" smtClean="0">
                              <a:latin typeface="Cambria Math"/>
                            </a:rPr>
                          </m:ctrlPr>
                        </m:fPr>
                        <m:num>
                          <m:r>
                            <a:rPr lang="en-US" altLang="zh-CN" sz="2000" i="1">
                              <a:latin typeface="Cambria Math"/>
                            </a:rPr>
                            <m:t>𝛼</m:t>
                          </m:r>
                          <m:d>
                            <m:dPr>
                              <m:ctrlPr>
                                <a:rPr lang="en-US" altLang="zh-CN" sz="2000" i="1">
                                  <a:latin typeface="Cambria Math"/>
                                </a:rPr>
                              </m:ctrlPr>
                            </m:dPr>
                            <m:e>
                              <m:r>
                                <a:rPr lang="en-US" altLang="zh-CN" sz="2000" i="1">
                                  <a:latin typeface="Cambria Math"/>
                                </a:rPr>
                                <m:t>1−</m:t>
                              </m:r>
                              <m:sSup>
                                <m:sSupPr>
                                  <m:ctrlPr>
                                    <a:rPr lang="en-US" altLang="zh-CN" sz="2000" i="1">
                                      <a:latin typeface="Cambria Math"/>
                                    </a:rPr>
                                  </m:ctrlPr>
                                </m:sSupPr>
                                <m:e>
                                  <m:r>
                                    <a:rPr lang="en-US" altLang="zh-CN" sz="2000" i="1">
                                      <a:latin typeface="Cambria Math"/>
                                    </a:rPr>
                                    <m:t>𝜃</m:t>
                                  </m:r>
                                </m:e>
                                <m:sup>
                                  <m:r>
                                    <a:rPr lang="en-US" altLang="zh-CN" sz="2000" i="1">
                                      <a:latin typeface="Cambria Math"/>
                                    </a:rPr>
                                    <m:t>𝐺</m:t>
                                  </m:r>
                                </m:sup>
                              </m:sSup>
                            </m:e>
                          </m:d>
                        </m:num>
                        <m:den>
                          <m:r>
                            <a:rPr lang="en-US" altLang="zh-CN" sz="2000" i="1">
                              <a:latin typeface="Cambria Math"/>
                            </a:rPr>
                            <m:t>1−</m:t>
                          </m:r>
                          <m:r>
                            <a:rPr lang="en-US" altLang="zh-CN" sz="2000" i="1">
                              <a:latin typeface="Cambria Math"/>
                            </a:rPr>
                            <m:t>𝜃</m:t>
                          </m:r>
                        </m:den>
                      </m:f>
                      <m:acc>
                        <m:accPr>
                          <m:chr m:val="̂"/>
                          <m:ctrlPr>
                            <a:rPr lang="en-US" altLang="zh-CN" sz="2000" b="0" i="1" smtClean="0">
                              <a:latin typeface="Cambria Math"/>
                            </a:rPr>
                          </m:ctrlPr>
                        </m:accPr>
                        <m:e>
                          <m:r>
                            <a:rPr lang="en-US" altLang="zh-CN" sz="2000" b="0" i="1" smtClean="0">
                              <a:latin typeface="Cambria Math"/>
                            </a:rPr>
                            <m:t>𝑙𝑛</m:t>
                          </m:r>
                          <m:r>
                            <a:rPr lang="en-US" altLang="zh-CN" sz="2000" b="0" i="1" smtClean="0">
                              <a:latin typeface="Cambria Math"/>
                            </a:rPr>
                            <m:t>𝜏</m:t>
                          </m:r>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1200"/>
                  </a:spcAft>
                  <a:buNone/>
                </a:pPr>
                <a14:m>
                  <m:oMathPara xmlns:m="http://schemas.openxmlformats.org/officeDocument/2006/math">
                    <m:oMathParaPr>
                      <m:jc m:val="centerGroup"/>
                    </m:oMathParaPr>
                    <m:oMath xmlns:m="http://schemas.openxmlformats.org/officeDocument/2006/math">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f>
                        <m:fPr>
                          <m:ctrlPr>
                            <a:rPr lang="en-US" altLang="zh-CN" sz="2000" i="1">
                              <a:latin typeface="Cambria Math"/>
                            </a:rPr>
                          </m:ctrlPr>
                        </m:fPr>
                        <m:num>
                          <m:r>
                            <a:rPr lang="en-US" altLang="zh-CN" sz="2000" i="1">
                              <a:latin typeface="Cambria Math"/>
                            </a:rPr>
                            <m:t>𝜃</m:t>
                          </m:r>
                          <m:r>
                            <a:rPr lang="en-US" altLang="zh-CN" sz="2000" i="1">
                              <a:latin typeface="Cambria Math"/>
                            </a:rPr>
                            <m:t>[1−</m:t>
                          </m:r>
                          <m:sSup>
                            <m:sSupPr>
                              <m:ctrlPr>
                                <a:rPr lang="en-US" altLang="zh-CN" sz="2000" i="1">
                                  <a:latin typeface="Cambria Math"/>
                                </a:rPr>
                              </m:ctrlPr>
                            </m:sSupPr>
                            <m:e>
                              <m:r>
                                <a:rPr lang="en-US" altLang="zh-CN" sz="2000" i="1">
                                  <a:latin typeface="Cambria Math"/>
                                </a:rPr>
                                <m:t>𝜃</m:t>
                              </m:r>
                            </m:e>
                            <m:sup>
                              <m:r>
                                <a:rPr lang="en-US" altLang="zh-CN" sz="2000" i="1">
                                  <a:latin typeface="Cambria Math"/>
                                </a:rPr>
                                <m:t>𝐺</m:t>
                              </m:r>
                            </m:sup>
                          </m:sSup>
                          <m:r>
                            <a:rPr lang="en-US" altLang="zh-CN" sz="2000" i="1">
                              <a:latin typeface="Cambria Math"/>
                            </a:rPr>
                            <m:t>−</m:t>
                          </m:r>
                          <m:r>
                            <a:rPr lang="en-US" altLang="zh-CN" sz="2000" i="1">
                              <a:latin typeface="Cambria Math"/>
                            </a:rPr>
                            <m:t>𝐺</m:t>
                          </m:r>
                          <m:sSup>
                            <m:sSupPr>
                              <m:ctrlPr>
                                <a:rPr lang="en-US" altLang="zh-CN" sz="2000" i="1">
                                  <a:latin typeface="Cambria Math"/>
                                </a:rPr>
                              </m:ctrlPr>
                            </m:sSupPr>
                            <m:e>
                              <m:r>
                                <a:rPr lang="en-US" altLang="zh-CN" sz="2000" i="1">
                                  <a:latin typeface="Cambria Math"/>
                                </a:rPr>
                                <m:t>𝜃</m:t>
                              </m:r>
                            </m:e>
                            <m:sup>
                              <m:r>
                                <a:rPr lang="en-US" altLang="zh-CN" sz="2000" i="1">
                                  <a:latin typeface="Cambria Math"/>
                                </a:rPr>
                                <m:t>𝐺</m:t>
                              </m:r>
                              <m:r>
                                <a:rPr lang="en-US" altLang="zh-CN" sz="2000" i="1">
                                  <a:latin typeface="Cambria Math"/>
                                </a:rPr>
                                <m:t>−1</m:t>
                              </m:r>
                            </m:sup>
                          </m:sSup>
                          <m:r>
                            <a:rPr lang="en-US" altLang="zh-CN" sz="2000" i="1">
                              <a:latin typeface="Cambria Math"/>
                            </a:rPr>
                            <m:t>(1−</m:t>
                          </m:r>
                          <m:r>
                            <a:rPr lang="en-US" altLang="zh-CN" sz="2000" i="1">
                              <a:latin typeface="Cambria Math"/>
                            </a:rPr>
                            <m:t>𝜃</m:t>
                          </m:r>
                          <m:r>
                            <a:rPr lang="en-US" altLang="zh-CN" sz="2000" i="1">
                              <a:latin typeface="Cambria Math"/>
                            </a:rPr>
                            <m:t>)]</m:t>
                          </m:r>
                        </m:num>
                        <m:den>
                          <m:r>
                            <a:rPr lang="en-US" altLang="zh-CN" sz="2000" b="0" i="1" smtClean="0">
                              <a:latin typeface="Cambria Math"/>
                            </a:rPr>
                            <m:t>(</m:t>
                          </m:r>
                          <m:r>
                            <a:rPr lang="en-US" altLang="zh-CN" sz="2000" i="1">
                              <a:latin typeface="Cambria Math"/>
                            </a:rPr>
                            <m:t>1−</m:t>
                          </m:r>
                          <m:r>
                            <a:rPr lang="en-US" altLang="zh-CN" sz="2000" i="1">
                              <a:latin typeface="Cambria Math"/>
                            </a:rPr>
                            <m:t>𝜃</m:t>
                          </m:r>
                          <m:r>
                            <a:rPr lang="en-US" altLang="zh-CN" sz="2000" b="0" i="1" smtClean="0">
                              <a:latin typeface="Cambria Math"/>
                            </a:rPr>
                            <m:t>)(1−</m:t>
                          </m:r>
                          <m:sSup>
                            <m:sSupPr>
                              <m:ctrlPr>
                                <a:rPr lang="en-US" altLang="zh-CN" sz="2000" b="0" i="1" smtClean="0">
                                  <a:latin typeface="Cambria Math"/>
                                </a:rPr>
                              </m:ctrlPr>
                            </m:sSupPr>
                            <m:e>
                              <m:r>
                                <a:rPr lang="en-US" altLang="zh-CN" sz="2000" b="0" i="1" smtClean="0">
                                  <a:latin typeface="Cambria Math"/>
                                </a:rPr>
                                <m:t>𝜃</m:t>
                              </m:r>
                            </m:e>
                            <m:sup>
                              <m:r>
                                <a:rPr lang="en-US" altLang="zh-CN" sz="2000" b="0" i="1" smtClean="0">
                                  <a:latin typeface="Cambria Math"/>
                                </a:rPr>
                                <m:t>𝐺</m:t>
                              </m:r>
                            </m:sup>
                          </m:sSup>
                          <m:r>
                            <a:rPr lang="en-US" altLang="zh-CN" sz="2000" b="0" i="1" smtClean="0">
                              <a:latin typeface="Cambria Math"/>
                            </a:rPr>
                            <m:t>)</m:t>
                          </m:r>
                        </m:den>
                      </m:f>
                      <m:acc>
                        <m:accPr>
                          <m:chr m:val="̂"/>
                          <m:ctrlPr>
                            <a:rPr lang="en-US" altLang="zh-CN" sz="2000" b="0" i="1" smtClean="0">
                              <a:latin typeface="Cambria Math"/>
                            </a:rPr>
                          </m:ctrlPr>
                        </m:accPr>
                        <m:e>
                          <m:r>
                            <a:rPr lang="en-US" altLang="zh-CN" sz="2000" i="1">
                              <a:latin typeface="Cambria Math"/>
                            </a:rPr>
                            <m:t>𝑙</m:t>
                          </m:r>
                          <m:r>
                            <a:rPr lang="en-US" altLang="zh-CN" sz="2000" b="0" i="1" smtClean="0">
                              <a:latin typeface="Cambria Math"/>
                            </a:rPr>
                            <m:t>𝑛</m:t>
                          </m:r>
                          <m:r>
                            <a:rPr lang="en-US" altLang="zh-CN" sz="2000" b="0" i="1" smtClean="0">
                              <a:latin typeface="Cambria Math"/>
                            </a:rPr>
                            <m:t>𝜏</m:t>
                          </m:r>
                        </m:e>
                      </m:acc>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Group"/>
                    </m:oMathParaPr>
                    <m:oMath xmlns:m="http://schemas.openxmlformats.org/officeDocument/2006/math">
                      <m:r>
                        <a:rPr lang="en-US" altLang="zh-CN" sz="2000" b="0" i="1" smtClean="0">
                          <a:latin typeface="Cambria Math"/>
                        </a:rPr>
                        <m:t>⟹</m:t>
                      </m:r>
                      <m:acc>
                        <m:accPr>
                          <m:chr m:val="̂"/>
                          <m:ctrlPr>
                            <a:rPr lang="en-US" altLang="zh-CN" sz="2000" i="1">
                              <a:latin typeface="Cambria Math"/>
                            </a:rPr>
                          </m:ctrlPr>
                        </m:accPr>
                        <m:e>
                          <m:r>
                            <a:rPr lang="en-US" altLang="zh-CN" sz="2000" i="1">
                              <a:latin typeface="Cambria Math"/>
                            </a:rPr>
                            <m:t>𝑙𝑛</m:t>
                          </m:r>
                          <m:r>
                            <a:rPr lang="en-US" altLang="zh-CN" sz="2000" b="0" i="1" smtClean="0">
                              <a:latin typeface="Cambria Math"/>
                            </a:rPr>
                            <m:t>𝑃</m:t>
                          </m:r>
                          <m:r>
                            <a:rPr lang="en-US" altLang="zh-CN" sz="2000" i="1">
                              <a:latin typeface="Cambria Math"/>
                            </a:rPr>
                            <m:t>𝑃𝐼</m:t>
                          </m:r>
                        </m:e>
                      </m:acc>
                      <m:r>
                        <a:rPr lang="en-US" altLang="zh-CN" sz="2000" b="0" i="1" smtClean="0">
                          <a:latin typeface="Cambria Math"/>
                        </a:rPr>
                        <m:t>/</m:t>
                      </m:r>
                      <m:acc>
                        <m:accPr>
                          <m:chr m:val="̂"/>
                          <m:ctrlPr>
                            <a:rPr lang="en-US" altLang="zh-CN" sz="2000" b="0" i="1" smtClean="0">
                              <a:latin typeface="Cambria Math"/>
                            </a:rPr>
                          </m:ctrlPr>
                        </m:accPr>
                        <m:e>
                          <m:r>
                            <a:rPr lang="en-US" altLang="zh-CN" sz="2000" b="0" i="1" smtClean="0">
                              <a:latin typeface="Cambria Math"/>
                            </a:rPr>
                            <m:t>𝑙𝑛𝐶𝑃𝐼</m:t>
                          </m:r>
                        </m:e>
                      </m:acc>
                      <m:r>
                        <a:rPr lang="en-US" altLang="zh-CN" sz="2000" i="1" dirty="0">
                          <a:latin typeface="Cambria Math"/>
                        </a:rPr>
                        <m:t>=</m:t>
                      </m:r>
                      <m:f>
                        <m:fPr>
                          <m:ctrlPr>
                            <a:rPr lang="en-US" altLang="zh-CN" sz="2000" i="1" dirty="0">
                              <a:latin typeface="Cambria Math"/>
                            </a:rPr>
                          </m:ctrlPr>
                        </m:fPr>
                        <m:num>
                          <m:r>
                            <a:rPr lang="en-US" altLang="zh-CN" sz="2000" b="0" i="1" dirty="0" smtClean="0">
                              <a:latin typeface="Cambria Math"/>
                            </a:rPr>
                            <m:t>𝜃</m:t>
                          </m:r>
                          <m:r>
                            <a:rPr lang="en-US" altLang="zh-CN" sz="2000" b="0" i="1" dirty="0" smtClean="0">
                              <a:latin typeface="Cambria Math"/>
                            </a:rPr>
                            <m:t>[1−</m:t>
                          </m:r>
                          <m:sSup>
                            <m:sSupPr>
                              <m:ctrlPr>
                                <a:rPr lang="en-US" altLang="zh-CN" sz="2000" i="1">
                                  <a:latin typeface="Cambria Math"/>
                                </a:rPr>
                              </m:ctrlPr>
                            </m:sSupPr>
                            <m:e>
                              <m:r>
                                <a:rPr lang="en-US" altLang="zh-CN" sz="2000" i="1">
                                  <a:latin typeface="Cambria Math"/>
                                </a:rPr>
                                <m:t>𝜃</m:t>
                              </m:r>
                            </m:e>
                            <m:sup>
                              <m:r>
                                <a:rPr lang="en-US" altLang="zh-CN" sz="2000" i="1">
                                  <a:latin typeface="Cambria Math"/>
                                </a:rPr>
                                <m:t>𝐺</m:t>
                              </m:r>
                            </m:sup>
                          </m:sSup>
                          <m:r>
                            <a:rPr lang="en-US" altLang="zh-CN" sz="2000" i="1">
                              <a:latin typeface="Cambria Math"/>
                            </a:rPr>
                            <m:t>−</m:t>
                          </m:r>
                          <m:r>
                            <a:rPr lang="en-US" altLang="zh-CN" sz="2000" i="1">
                              <a:latin typeface="Cambria Math"/>
                            </a:rPr>
                            <m:t>𝐺</m:t>
                          </m:r>
                          <m:sSup>
                            <m:sSupPr>
                              <m:ctrlPr>
                                <a:rPr lang="en-US" altLang="zh-CN" sz="2000" i="1">
                                  <a:latin typeface="Cambria Math"/>
                                </a:rPr>
                              </m:ctrlPr>
                            </m:sSupPr>
                            <m:e>
                              <m:r>
                                <a:rPr lang="en-US" altLang="zh-CN" sz="2000" i="1">
                                  <a:latin typeface="Cambria Math"/>
                                </a:rPr>
                                <m:t>𝜃</m:t>
                              </m:r>
                            </m:e>
                            <m:sup>
                              <m:r>
                                <a:rPr lang="en-US" altLang="zh-CN" sz="2000" i="1">
                                  <a:latin typeface="Cambria Math"/>
                                </a:rPr>
                                <m:t>𝐺</m:t>
                              </m:r>
                              <m:r>
                                <a:rPr lang="en-US" altLang="zh-CN" sz="2000" i="1">
                                  <a:latin typeface="Cambria Math"/>
                                </a:rPr>
                                <m:t>−1</m:t>
                              </m:r>
                            </m:sup>
                          </m:sSup>
                          <m:r>
                            <a:rPr lang="en-US" altLang="zh-CN" sz="2000" i="1">
                              <a:latin typeface="Cambria Math"/>
                            </a:rPr>
                            <m:t>(1−</m:t>
                          </m:r>
                          <m:r>
                            <a:rPr lang="en-US" altLang="zh-CN" sz="2000" i="1">
                              <a:latin typeface="Cambria Math"/>
                            </a:rPr>
                            <m:t>𝜃</m:t>
                          </m:r>
                          <m:r>
                            <a:rPr lang="en-US" altLang="zh-CN" sz="2000" b="0" i="1" smtClean="0">
                              <a:latin typeface="Cambria Math"/>
                            </a:rPr>
                            <m:t>)</m:t>
                          </m:r>
                          <m:r>
                            <a:rPr lang="en-US" altLang="zh-CN" sz="2000" b="0" i="1" dirty="0" smtClean="0">
                              <a:latin typeface="Cambria Math"/>
                            </a:rPr>
                            <m:t>]</m:t>
                          </m:r>
                        </m:num>
                        <m:den>
                          <m:r>
                            <a:rPr lang="en-US" altLang="zh-CN" sz="2000" b="0" i="1" dirty="0" smtClean="0">
                              <a:latin typeface="Cambria Math"/>
                            </a:rPr>
                            <m:t>𝛼</m:t>
                          </m:r>
                          <m:sSup>
                            <m:sSupPr>
                              <m:ctrlPr>
                                <a:rPr lang="en-US" altLang="zh-CN" sz="2000" b="0" i="1" dirty="0" smtClean="0">
                                  <a:latin typeface="Cambria Math"/>
                                </a:rPr>
                              </m:ctrlPr>
                            </m:sSupPr>
                            <m:e>
                              <m:d>
                                <m:dPr>
                                  <m:ctrlPr>
                                    <a:rPr lang="en-US" altLang="zh-CN" sz="2000" b="0" i="1" dirty="0" smtClean="0">
                                      <a:latin typeface="Cambria Math"/>
                                    </a:rPr>
                                  </m:ctrlPr>
                                </m:dPr>
                                <m:e>
                                  <m:r>
                                    <a:rPr lang="en-US" altLang="zh-CN" sz="2000" b="0" i="1" dirty="0" smtClean="0">
                                      <a:latin typeface="Cambria Math"/>
                                    </a:rPr>
                                    <m:t>1−</m:t>
                                  </m:r>
                                  <m:sSup>
                                    <m:sSupPr>
                                      <m:ctrlPr>
                                        <a:rPr lang="en-US" altLang="zh-CN" sz="2000" b="0" i="1" dirty="0" smtClean="0">
                                          <a:latin typeface="Cambria Math"/>
                                        </a:rPr>
                                      </m:ctrlPr>
                                    </m:sSupPr>
                                    <m:e>
                                      <m:r>
                                        <a:rPr lang="en-US" altLang="zh-CN" sz="2000" b="0" i="1" dirty="0" smtClean="0">
                                          <a:latin typeface="Cambria Math"/>
                                        </a:rPr>
                                        <m:t>𝜃</m:t>
                                      </m:r>
                                    </m:e>
                                    <m:sup>
                                      <m:r>
                                        <a:rPr lang="en-US" altLang="zh-CN" sz="2000" b="0" i="1" dirty="0" smtClean="0">
                                          <a:latin typeface="Cambria Math"/>
                                        </a:rPr>
                                        <m:t>𝐺</m:t>
                                      </m:r>
                                    </m:sup>
                                  </m:sSup>
                                </m:e>
                              </m:d>
                            </m:e>
                            <m:sup>
                              <m:r>
                                <a:rPr lang="en-US" altLang="zh-CN" sz="2000" b="0" i="1" dirty="0" smtClean="0">
                                  <a:latin typeface="Cambria Math"/>
                                </a:rPr>
                                <m:t>2</m:t>
                              </m:r>
                            </m:sup>
                          </m:sSup>
                          <m:r>
                            <a:rPr lang="en-US" altLang="zh-CN" sz="2000" b="0" i="1" dirty="0" smtClean="0">
                              <a:latin typeface="Cambria Math"/>
                            </a:rPr>
                            <m:t> </m:t>
                          </m:r>
                        </m:den>
                      </m:f>
                    </m:oMath>
                  </m:oMathPara>
                </a14:m>
                <a:endParaRPr lang="en-US" altLang="zh-CN" sz="2000" b="0" dirty="0">
                  <a:latin typeface="Times New Roman" panose="02020603050405020304" pitchFamily="18" charset="0"/>
                </a:endParaRPr>
              </a:p>
              <a:p>
                <a:pPr>
                  <a:spcAft>
                    <a:spcPts val="1200"/>
                  </a:spcAft>
                </a:pPr>
                <a:r>
                  <a:rPr lang="en-US" altLang="zh-CN" sz="2400" b="1" dirty="0">
                    <a:latin typeface="Times New Roman" panose="02020603050405020304" pitchFamily="18" charset="0"/>
                    <a:cs typeface="Times New Roman" panose="02020603050405020304" pitchFamily="18" charset="0"/>
                  </a:rPr>
                  <a:t>Proposition 3</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2060"/>
                    </a:solidFill>
                    <a:latin typeface="Times New Roman" panose="02020603050405020304" pitchFamily="18" charset="0"/>
                    <a:cs typeface="Times New Roman" panose="02020603050405020304" pitchFamily="18" charset="0"/>
                  </a:rPr>
                  <a:t>As the number of production stage G increases, i.e., </a:t>
                </a:r>
                <a14:m>
                  <m:oMath xmlns:m="http://schemas.openxmlformats.org/officeDocument/2006/math">
                    <m:r>
                      <a:rPr lang="en-US" altLang="zh-CN" sz="2400" b="0" i="1" smtClean="0">
                        <a:solidFill>
                          <a:srgbClr val="002060"/>
                        </a:solidFill>
                        <a:latin typeface="Cambria Math"/>
                        <a:cs typeface="Times New Roman" panose="02020603050405020304" pitchFamily="18" charset="0"/>
                      </a:rPr>
                      <m:t>𝐺</m:t>
                    </m:r>
                    <m:r>
                      <a:rPr lang="en-US" altLang="zh-CN" sz="2400" b="0" i="1" smtClean="0">
                        <a:solidFill>
                          <a:srgbClr val="002060"/>
                        </a:solidFill>
                        <a:latin typeface="Cambria Math"/>
                        <a:ea typeface="Cambria Math"/>
                        <a:cs typeface="Times New Roman" panose="02020603050405020304" pitchFamily="18" charset="0"/>
                      </a:rPr>
                      <m:t>↑</m:t>
                    </m:r>
                  </m:oMath>
                </a14:m>
                <a:r>
                  <a:rPr lang="en-US" altLang="zh-CN" sz="2400" dirty="0">
                    <a:solidFill>
                      <a:srgbClr val="002060"/>
                    </a:solidFill>
                    <a:latin typeface="Times New Roman" panose="02020603050405020304" pitchFamily="18" charset="0"/>
                    <a:cs typeface="Times New Roman" panose="02020603050405020304" pitchFamily="18" charset="0"/>
                  </a:rPr>
                  <a:t>, (a) the sensitity of both CPI and PPI to trade costs increase, and (b) </a:t>
                </a:r>
                <a14:m>
                  <m:oMath xmlns:m="http://schemas.openxmlformats.org/officeDocument/2006/math">
                    <m:acc>
                      <m:accPr>
                        <m:chr m:val="̂"/>
                        <m:ctrlPr>
                          <a:rPr lang="en-US" altLang="zh-CN" sz="2400" b="0" i="1" smtClean="0">
                            <a:solidFill>
                              <a:srgbClr val="002060"/>
                            </a:solidFill>
                            <a:latin typeface="Cambria Math"/>
                            <a:cs typeface="Times New Roman" panose="02020603050405020304" pitchFamily="18" charset="0"/>
                          </a:rPr>
                        </m:ctrlPr>
                      </m:accPr>
                      <m:e>
                        <m:r>
                          <a:rPr lang="en-US" altLang="zh-CN" sz="2400" b="0" i="1" smtClean="0">
                            <a:solidFill>
                              <a:srgbClr val="002060"/>
                            </a:solidFill>
                            <a:latin typeface="Cambria Math"/>
                            <a:cs typeface="Times New Roman" panose="02020603050405020304" pitchFamily="18" charset="0"/>
                          </a:rPr>
                          <m:t>𝑙𝑛𝑃𝑃𝐼</m:t>
                        </m:r>
                      </m:e>
                    </m:acc>
                    <m:r>
                      <a:rPr lang="en-US" altLang="zh-CN" sz="2400" b="0" i="1" dirty="0" smtClean="0">
                        <a:solidFill>
                          <a:srgbClr val="002060"/>
                        </a:solidFill>
                        <a:latin typeface="Cambria Math"/>
                        <a:cs typeface="Times New Roman" panose="02020603050405020304" pitchFamily="18" charset="0"/>
                      </a:rPr>
                      <m:t>/</m:t>
                    </m:r>
                    <m:acc>
                      <m:accPr>
                        <m:chr m:val="̂"/>
                        <m:ctrlPr>
                          <a:rPr lang="en-US" altLang="zh-CN" sz="2400" b="0" i="1" dirty="0" smtClean="0">
                            <a:solidFill>
                              <a:srgbClr val="002060"/>
                            </a:solidFill>
                            <a:latin typeface="Cambria Math"/>
                            <a:cs typeface="Times New Roman" panose="02020603050405020304" pitchFamily="18" charset="0"/>
                          </a:rPr>
                        </m:ctrlPr>
                      </m:accPr>
                      <m:e>
                        <m:r>
                          <a:rPr lang="en-US" altLang="zh-CN" sz="2400" i="1">
                            <a:solidFill>
                              <a:srgbClr val="002060"/>
                            </a:solidFill>
                            <a:latin typeface="Cambria Math"/>
                            <a:cs typeface="Times New Roman" panose="02020603050405020304" pitchFamily="18" charset="0"/>
                          </a:rPr>
                          <m:t>𝑙𝑛</m:t>
                        </m:r>
                        <m:r>
                          <a:rPr lang="en-US" altLang="zh-CN" sz="2400" b="0" i="1" smtClean="0">
                            <a:solidFill>
                              <a:srgbClr val="002060"/>
                            </a:solidFill>
                            <a:latin typeface="Cambria Math"/>
                            <a:cs typeface="Times New Roman" panose="02020603050405020304" pitchFamily="18" charset="0"/>
                          </a:rPr>
                          <m:t>𝐶</m:t>
                        </m:r>
                        <m:r>
                          <a:rPr lang="en-US" altLang="zh-CN" sz="2400" i="1">
                            <a:solidFill>
                              <a:srgbClr val="002060"/>
                            </a:solidFill>
                            <a:latin typeface="Cambria Math"/>
                            <a:cs typeface="Times New Roman" panose="02020603050405020304" pitchFamily="18" charset="0"/>
                          </a:rPr>
                          <m:t>𝑃𝐼</m:t>
                        </m:r>
                      </m:e>
                    </m:acc>
                  </m:oMath>
                </a14:m>
                <a:r>
                  <a:rPr lang="zh-CN" altLang="en-US" sz="2400" dirty="0">
                    <a:solidFill>
                      <a:srgbClr val="002060"/>
                    </a:solidFill>
                    <a:latin typeface="Times New Roman" panose="02020603050405020304" pitchFamily="18" charset="0"/>
                    <a:cs typeface="Times New Roman" panose="02020603050405020304" pitchFamily="18" charset="0"/>
                  </a:rPr>
                  <a:t> </a:t>
                </a:r>
                <a:r>
                  <a:rPr lang="en-US" altLang="zh-CN" sz="2400" dirty="0">
                    <a:solidFill>
                      <a:srgbClr val="002060"/>
                    </a:solidFill>
                    <a:latin typeface="Times New Roman" panose="02020603050405020304" pitchFamily="18" charset="0"/>
                    <a:cs typeface="Times New Roman" panose="02020603050405020304" pitchFamily="18" charset="0"/>
                  </a:rPr>
                  <a:t>is strictly decreasing (</a:t>
                </a:r>
                <a14:m>
                  <m:oMath xmlns:m="http://schemas.openxmlformats.org/officeDocument/2006/math">
                    <m:r>
                      <a:rPr lang="en-US" altLang="zh-CN" sz="2400" i="1">
                        <a:solidFill>
                          <a:srgbClr val="002060"/>
                        </a:solidFill>
                        <a:latin typeface="Cambria Math"/>
                        <a:cs typeface="Times New Roman" panose="02020603050405020304" pitchFamily="18" charset="0"/>
                      </a:rPr>
                      <m:t>𝐺</m:t>
                    </m:r>
                    <m:r>
                      <a:rPr lang="en-US" altLang="zh-CN" sz="2400" i="1">
                        <a:solidFill>
                          <a:srgbClr val="002060"/>
                        </a:solidFill>
                        <a:latin typeface="Cambria Math"/>
                        <a:ea typeface="Cambria Math"/>
                        <a:cs typeface="Times New Roman" panose="02020603050405020304" pitchFamily="18" charset="0"/>
                      </a:rPr>
                      <m:t>≥</m:t>
                    </m:r>
                    <m:r>
                      <a:rPr lang="en-US" altLang="zh-CN" sz="2400" b="0" i="1" smtClean="0">
                        <a:solidFill>
                          <a:srgbClr val="002060"/>
                        </a:solidFill>
                        <a:latin typeface="Cambria Math"/>
                        <a:cs typeface="Times New Roman" panose="02020603050405020304" pitchFamily="18" charset="0"/>
                      </a:rPr>
                      <m:t>1</m:t>
                    </m:r>
                  </m:oMath>
                </a14:m>
                <a:r>
                  <a:rPr lang="en-US" altLang="zh-CN" sz="2400" dirty="0">
                    <a:solidFill>
                      <a:srgbClr val="002060"/>
                    </a:solidFill>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96752"/>
                <a:ext cx="8363272" cy="5040560"/>
              </a:xfrm>
              <a:blipFill rotWithShape="1">
                <a:blip r:embed="rId3"/>
                <a:stretch>
                  <a:fillRect l="-948" t="-967"/>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44</a:t>
            </a:fld>
            <a:endParaRPr lang="zh-CN" altLang="en-US"/>
          </a:p>
        </p:txBody>
      </p:sp>
    </p:spTree>
    <p:extLst>
      <p:ext uri="{BB962C8B-B14F-4D97-AF65-F5344CB8AC3E}">
        <p14:creationId xmlns:p14="http://schemas.microsoft.com/office/powerpoint/2010/main" val="1771859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Empirical tests</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836712"/>
                <a:ext cx="8507288" cy="5832648"/>
              </a:xfrm>
            </p:spPr>
            <p:txBody>
              <a:bodyPr>
                <a:noAutofit/>
              </a:bodyPr>
              <a:lstStyle/>
              <a:p>
                <a:pPr>
                  <a:spcAft>
                    <a:spcPts val="3000"/>
                  </a:spcAft>
                </a:pPr>
                <a:r>
                  <a:rPr lang="en-US" altLang="zh-CN" sz="2400" dirty="0" smtClean="0">
                    <a:latin typeface="Times New Roman" panose="02020603050405020304" pitchFamily="18" charset="0"/>
                    <a:cs typeface="Times New Roman" panose="02020603050405020304" pitchFamily="18" charset="0"/>
                  </a:rPr>
                  <a:t>Use changes in industrial input prices as a measure of common productivity shock to the Stage-1 production of the manufacturing sector.</a:t>
                </a:r>
                <a:endParaRPr lang="en-US" altLang="zh-CN" sz="2400" b="0" i="1" dirty="0">
                  <a:latin typeface="Times New Roman" panose="02020603050405020304" pitchFamily="18" charset="0"/>
                  <a:cs typeface="Times New Roman" panose="02020603050405020304" pitchFamily="18" charset="0"/>
                </a:endParaRPr>
              </a:p>
              <a:p>
                <a:pPr marL="0" indent="0">
                  <a:spcAft>
                    <a:spcPts val="2400"/>
                  </a:spcAft>
                  <a:buNone/>
                </a:pPr>
                <a14:m>
                  <m:oMathPara xmlns:m="http://schemas.openxmlformats.org/officeDocument/2006/math">
                    <m:oMathParaPr>
                      <m:jc m:val="center"/>
                    </m:oMathParaPr>
                    <m:oMath xmlns:m="http://schemas.openxmlformats.org/officeDocument/2006/math">
                      <m:r>
                        <m:rPr>
                          <m:sty m:val="p"/>
                        </m:rPr>
                        <a:rPr lang="en-US" altLang="zh-CN" sz="2400" b="0" i="0" smtClean="0">
                          <a:latin typeface="Cambria Math"/>
                        </a:rPr>
                        <m:t>Δ</m:t>
                      </m:r>
                      <m:r>
                        <a:rPr lang="en-US" altLang="zh-CN" sz="2400" b="0" i="1" smtClean="0">
                          <a:latin typeface="Cambria Math"/>
                        </a:rPr>
                        <m:t>𝑙𝑛𝐶𝑃</m:t>
                      </m:r>
                      <m:sSubSup>
                        <m:sSubSupPr>
                          <m:ctrlPr>
                            <a:rPr lang="en-US" altLang="zh-CN" sz="2400" b="0" i="1" smtClean="0">
                              <a:latin typeface="Cambria Math"/>
                            </a:rPr>
                          </m:ctrlPr>
                        </m:sSubSupPr>
                        <m:e>
                          <m:r>
                            <a:rPr lang="en-US" altLang="zh-CN" sz="2400" b="0" i="1" smtClean="0">
                              <a:latin typeface="Cambria Math"/>
                            </a:rPr>
                            <m:t>𝐼</m:t>
                          </m:r>
                        </m:e>
                        <m:sub>
                          <m:r>
                            <a:rPr lang="en-US" altLang="zh-CN" sz="2400" b="0" i="1" smtClean="0">
                              <a:latin typeface="Cambria Math"/>
                            </a:rPr>
                            <m:t>𝑡</m:t>
                          </m:r>
                        </m:sub>
                        <m:sup>
                          <m:r>
                            <a:rPr lang="en-US" altLang="zh-CN" sz="2400" b="0" i="1" smtClean="0">
                              <a:latin typeface="Cambria Math"/>
                            </a:rPr>
                            <m:t>𝑛</m:t>
                          </m:r>
                        </m:sup>
                      </m:sSubSup>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𝛽</m:t>
                          </m:r>
                        </m:e>
                        <m:sub>
                          <m:r>
                            <a:rPr lang="en-US" altLang="zh-CN" sz="2400" b="0" i="1" smtClean="0">
                              <a:latin typeface="Cambria Math"/>
                            </a:rPr>
                            <m:t>1</m:t>
                          </m:r>
                        </m:sub>
                      </m:sSub>
                      <m:r>
                        <m:rPr>
                          <m:sty m:val="p"/>
                        </m:rPr>
                        <a:rPr lang="en-US" altLang="zh-CN" sz="2400">
                          <a:latin typeface="Cambria Math"/>
                        </a:rPr>
                        <m:t>Δ</m:t>
                      </m:r>
                      <m:r>
                        <a:rPr lang="en-US" altLang="zh-CN" sz="2400" i="1">
                          <a:latin typeface="Cambria Math"/>
                        </a:rPr>
                        <m:t>𝑙𝑛𝐶𝑃</m:t>
                      </m:r>
                      <m:sSubSup>
                        <m:sSubSupPr>
                          <m:ctrlPr>
                            <a:rPr lang="en-US" altLang="zh-CN" sz="2400" i="1">
                              <a:latin typeface="Cambria Math"/>
                            </a:rPr>
                          </m:ctrlPr>
                        </m:sSubSupPr>
                        <m:e>
                          <m:r>
                            <a:rPr lang="en-US" altLang="zh-CN" sz="2400" i="1">
                              <a:latin typeface="Cambria Math"/>
                            </a:rPr>
                            <m:t>𝐼</m:t>
                          </m:r>
                        </m:e>
                        <m:sub>
                          <m:r>
                            <a:rPr lang="en-US" altLang="zh-CN" sz="2400" i="1">
                              <a:latin typeface="Cambria Math"/>
                            </a:rPr>
                            <m:t>𝑡</m:t>
                          </m:r>
                          <m:r>
                            <a:rPr lang="en-US" altLang="zh-CN" sz="2400" b="0" i="1" smtClean="0">
                              <a:latin typeface="Cambria Math"/>
                            </a:rPr>
                            <m:t>−1</m:t>
                          </m:r>
                        </m:sub>
                        <m:sup>
                          <m:r>
                            <a:rPr lang="en-US" altLang="zh-CN" sz="2400" i="1">
                              <a:latin typeface="Cambria Math"/>
                            </a:rPr>
                            <m:t>𝑛</m:t>
                          </m:r>
                        </m:sup>
                      </m:sSubSup>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𝛽</m:t>
                          </m:r>
                        </m:e>
                        <m:sub>
                          <m:r>
                            <a:rPr lang="en-US" altLang="zh-CN" sz="2400" b="0" i="1" smtClean="0">
                              <a:latin typeface="Cambria Math"/>
                            </a:rPr>
                            <m:t>2</m:t>
                          </m:r>
                        </m:sub>
                      </m:sSub>
                      <m:r>
                        <m:rPr>
                          <m:sty m:val="p"/>
                        </m:rPr>
                        <a:rPr lang="en-US" altLang="zh-CN" sz="2400" b="0" i="0" smtClean="0">
                          <a:latin typeface="Cambria Math"/>
                        </a:rPr>
                        <m:t>Δ</m:t>
                      </m:r>
                      <m:r>
                        <a:rPr lang="en-US" altLang="zh-CN" sz="2400" b="0" i="1" smtClean="0">
                          <a:latin typeface="Cambria Math"/>
                        </a:rPr>
                        <m:t>𝑙𝑛</m:t>
                      </m:r>
                      <m:sSubSup>
                        <m:sSubSupPr>
                          <m:ctrlPr>
                            <a:rPr lang="en-US" altLang="zh-CN" sz="2400" b="0" i="1" smtClean="0">
                              <a:latin typeface="Cambria Math"/>
                            </a:rPr>
                          </m:ctrlPr>
                        </m:sSubSupPr>
                        <m:e>
                          <m:r>
                            <a:rPr lang="en-US" altLang="zh-CN" sz="2400" i="1">
                              <a:latin typeface="Cambria Math"/>
                            </a:rPr>
                            <m:t>𝑃</m:t>
                          </m:r>
                        </m:e>
                        <m:sub>
                          <m:r>
                            <a:rPr lang="en-US" altLang="zh-CN" sz="2400" b="0" i="1" smtClean="0">
                              <a:latin typeface="Cambria Math"/>
                            </a:rPr>
                            <m:t>𝐼𝑛𝑑𝑢𝑠𝑡𝑟𝑖𝑎𝑙𝐼𝑛𝑝𝑢𝑡𝑠</m:t>
                          </m:r>
                          <m:r>
                            <a:rPr lang="en-US" altLang="zh-CN" sz="2400" b="0" i="1" smtClean="0">
                              <a:latin typeface="Cambria Math"/>
                            </a:rPr>
                            <m:t>,</m:t>
                          </m:r>
                          <m:r>
                            <a:rPr lang="en-US" altLang="zh-CN" sz="2400" b="0" i="1" smtClean="0">
                              <a:latin typeface="Cambria Math"/>
                            </a:rPr>
                            <m:t>𝑡</m:t>
                          </m:r>
                        </m:sub>
                        <m:sup>
                          <m:r>
                            <a:rPr lang="en-US" altLang="zh-CN" sz="2400" b="0" i="1" smtClean="0">
                              <a:latin typeface="Cambria Math"/>
                            </a:rPr>
                            <m:t>𝑛</m:t>
                          </m:r>
                        </m:sup>
                      </m:sSubSup>
                      <m:r>
                        <a:rPr lang="en-US" altLang="zh-CN" sz="2400" i="1">
                          <a:latin typeface="Cambria Math"/>
                        </a:rPr>
                        <m:t>+</m:t>
                      </m:r>
                      <m:sSubSup>
                        <m:sSubSupPr>
                          <m:ctrlPr>
                            <a:rPr lang="en-US" altLang="zh-CN" sz="2400" b="0" i="1" smtClean="0">
                              <a:latin typeface="Cambria Math"/>
                            </a:rPr>
                          </m:ctrlPr>
                        </m:sSubSupPr>
                        <m:e>
                          <m:r>
                            <a:rPr lang="en-US" altLang="zh-CN" sz="2400" b="0" i="1" smtClean="0">
                              <a:latin typeface="Cambria Math"/>
                            </a:rPr>
                            <m:t>𝑋</m:t>
                          </m:r>
                        </m:e>
                        <m:sub>
                          <m:r>
                            <a:rPr lang="en-US" altLang="zh-CN" sz="2400" b="0" i="1" smtClean="0">
                              <a:latin typeface="Cambria Math"/>
                            </a:rPr>
                            <m:t>𝑡</m:t>
                          </m:r>
                        </m:sub>
                        <m:sup>
                          <m:r>
                            <a:rPr lang="en-US" altLang="zh-CN" sz="2400" b="0" i="1" smtClean="0">
                              <a:latin typeface="Cambria Math"/>
                            </a:rPr>
                            <m:t>𝑛</m:t>
                          </m:r>
                        </m:sup>
                      </m:sSubSup>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𝜖</m:t>
                          </m:r>
                        </m:e>
                        <m:sub>
                          <m:r>
                            <a:rPr lang="en-US" altLang="zh-CN" sz="2400" b="0" i="1" smtClean="0">
                              <a:latin typeface="Cambria Math"/>
                            </a:rPr>
                            <m:t>𝐶𝑃𝐼</m:t>
                          </m:r>
                          <m:r>
                            <a:rPr lang="en-US" altLang="zh-CN" sz="2400" b="0" i="1" smtClean="0">
                              <a:latin typeface="Cambria Math"/>
                            </a:rPr>
                            <m:t>,</m:t>
                          </m:r>
                          <m:r>
                            <a:rPr lang="en-US" altLang="zh-CN" sz="2400" b="0" i="1" smtClean="0">
                              <a:latin typeface="Cambria Math"/>
                            </a:rPr>
                            <m:t>𝑡</m:t>
                          </m:r>
                        </m:sub>
                      </m:sSub>
                    </m:oMath>
                  </m:oMathPara>
                </a14:m>
                <a:endParaRPr lang="en-US" altLang="zh-CN" sz="2400" dirty="0">
                  <a:latin typeface="Times New Roman" panose="02020603050405020304" pitchFamily="18" charset="0"/>
                  <a:cs typeface="Times New Roman" panose="02020603050405020304" pitchFamily="18" charset="0"/>
                </a:endParaRPr>
              </a:p>
              <a:p>
                <a:pPr marL="0" indent="0">
                  <a:spcAft>
                    <a:spcPts val="3000"/>
                  </a:spcAft>
                  <a:buNone/>
                </a:pPr>
                <a14:m>
                  <m:oMathPara xmlns:m="http://schemas.openxmlformats.org/officeDocument/2006/math">
                    <m:oMathParaPr>
                      <m:jc m:val="center"/>
                    </m:oMathParaPr>
                    <m:oMath xmlns:m="http://schemas.openxmlformats.org/officeDocument/2006/math">
                      <m:r>
                        <m:rPr>
                          <m:sty m:val="p"/>
                        </m:rPr>
                        <a:rPr lang="en-US" altLang="zh-CN" sz="2400">
                          <a:latin typeface="Cambria Math"/>
                        </a:rPr>
                        <m:t>Δ</m:t>
                      </m:r>
                      <m:r>
                        <a:rPr lang="en-US" altLang="zh-CN" sz="2400" i="1">
                          <a:latin typeface="Cambria Math"/>
                        </a:rPr>
                        <m:t>𝑙𝑛</m:t>
                      </m:r>
                      <m:r>
                        <a:rPr lang="en-US" altLang="zh-CN" sz="2400" b="0" i="1" smtClean="0">
                          <a:latin typeface="Cambria Math"/>
                        </a:rPr>
                        <m:t>𝑃</m:t>
                      </m:r>
                      <m:r>
                        <a:rPr lang="en-US" altLang="zh-CN" sz="2400" i="1">
                          <a:latin typeface="Cambria Math"/>
                        </a:rPr>
                        <m:t>𝑃</m:t>
                      </m:r>
                      <m:sSubSup>
                        <m:sSubSupPr>
                          <m:ctrlPr>
                            <a:rPr lang="en-US" altLang="zh-CN" sz="2400" i="1">
                              <a:latin typeface="Cambria Math"/>
                            </a:rPr>
                          </m:ctrlPr>
                        </m:sSubSupPr>
                        <m:e>
                          <m:r>
                            <a:rPr lang="en-US" altLang="zh-CN" sz="2400" i="1">
                              <a:latin typeface="Cambria Math"/>
                            </a:rPr>
                            <m:t>𝐼</m:t>
                          </m:r>
                        </m:e>
                        <m:sub>
                          <m:r>
                            <a:rPr lang="en-US" altLang="zh-CN" sz="2400" i="1">
                              <a:latin typeface="Cambria Math"/>
                            </a:rPr>
                            <m:t>𝑡</m:t>
                          </m:r>
                        </m:sub>
                        <m:sup>
                          <m:r>
                            <a:rPr lang="en-US" altLang="zh-CN" sz="2400" i="1">
                              <a:latin typeface="Cambria Math"/>
                            </a:rPr>
                            <m:t>𝑛</m:t>
                          </m:r>
                        </m:sup>
                      </m:sSubSup>
                      <m:r>
                        <a:rPr lang="en-US" altLang="zh-CN" sz="2400" i="1">
                          <a:latin typeface="Cambria Math"/>
                        </a:rPr>
                        <m:t>=</m:t>
                      </m:r>
                      <m:sSub>
                        <m:sSubPr>
                          <m:ctrlPr>
                            <a:rPr lang="en-US" altLang="zh-CN" sz="2400" i="1">
                              <a:latin typeface="Cambria Math"/>
                            </a:rPr>
                          </m:ctrlPr>
                        </m:sSubPr>
                        <m:e>
                          <m:r>
                            <a:rPr lang="en-US" altLang="zh-CN" sz="2400" b="0" i="1" smtClean="0">
                              <a:latin typeface="Cambria Math"/>
                            </a:rPr>
                            <m:t>𝛾</m:t>
                          </m:r>
                        </m:e>
                        <m:sub>
                          <m:r>
                            <a:rPr lang="en-US" altLang="zh-CN" sz="2400" i="1">
                              <a:latin typeface="Cambria Math"/>
                            </a:rPr>
                            <m:t>1</m:t>
                          </m:r>
                        </m:sub>
                      </m:sSub>
                      <m:r>
                        <m:rPr>
                          <m:sty m:val="p"/>
                        </m:rPr>
                        <a:rPr lang="en-US" altLang="zh-CN" sz="2400">
                          <a:latin typeface="Cambria Math"/>
                        </a:rPr>
                        <m:t>Δ</m:t>
                      </m:r>
                      <m:r>
                        <a:rPr lang="en-US" altLang="zh-CN" sz="2400" i="1">
                          <a:latin typeface="Cambria Math"/>
                        </a:rPr>
                        <m:t>𝑙𝑛</m:t>
                      </m:r>
                      <m:r>
                        <a:rPr lang="en-US" altLang="zh-CN" sz="2400" b="0" i="1" smtClean="0">
                          <a:latin typeface="Cambria Math"/>
                        </a:rPr>
                        <m:t>𝑃</m:t>
                      </m:r>
                      <m:r>
                        <a:rPr lang="en-US" altLang="zh-CN" sz="2400" i="1">
                          <a:latin typeface="Cambria Math"/>
                        </a:rPr>
                        <m:t>𝑃</m:t>
                      </m:r>
                      <m:sSubSup>
                        <m:sSubSupPr>
                          <m:ctrlPr>
                            <a:rPr lang="en-US" altLang="zh-CN" sz="2400" i="1">
                              <a:latin typeface="Cambria Math"/>
                            </a:rPr>
                          </m:ctrlPr>
                        </m:sSubSupPr>
                        <m:e>
                          <m:r>
                            <a:rPr lang="en-US" altLang="zh-CN" sz="2400" i="1">
                              <a:latin typeface="Cambria Math"/>
                            </a:rPr>
                            <m:t>𝐼</m:t>
                          </m:r>
                        </m:e>
                        <m:sub>
                          <m:r>
                            <a:rPr lang="en-US" altLang="zh-CN" sz="2400" i="1">
                              <a:latin typeface="Cambria Math"/>
                            </a:rPr>
                            <m:t>𝑡</m:t>
                          </m:r>
                          <m:r>
                            <a:rPr lang="en-US" altLang="zh-CN" sz="2400" i="1">
                              <a:latin typeface="Cambria Math"/>
                            </a:rPr>
                            <m:t>−1</m:t>
                          </m:r>
                        </m:sub>
                        <m:sup>
                          <m:r>
                            <a:rPr lang="en-US" altLang="zh-CN" sz="2400" i="1">
                              <a:latin typeface="Cambria Math"/>
                            </a:rPr>
                            <m:t>𝑛</m:t>
                          </m:r>
                        </m:sup>
                      </m:sSubSup>
                      <m:r>
                        <a:rPr lang="en-US" altLang="zh-CN" sz="2400" i="1">
                          <a:latin typeface="Cambria Math"/>
                        </a:rPr>
                        <m:t>+</m:t>
                      </m:r>
                      <m:sSub>
                        <m:sSubPr>
                          <m:ctrlPr>
                            <a:rPr lang="en-US" altLang="zh-CN" sz="2400" i="1">
                              <a:latin typeface="Cambria Math"/>
                            </a:rPr>
                          </m:ctrlPr>
                        </m:sSubPr>
                        <m:e>
                          <m:r>
                            <a:rPr lang="en-US" altLang="zh-CN" sz="2400" b="0" i="1" smtClean="0">
                              <a:latin typeface="Cambria Math"/>
                            </a:rPr>
                            <m:t>𝛾</m:t>
                          </m:r>
                        </m:e>
                        <m:sub>
                          <m:r>
                            <a:rPr lang="en-US" altLang="zh-CN" sz="2400" i="1">
                              <a:latin typeface="Cambria Math"/>
                            </a:rPr>
                            <m:t>2</m:t>
                          </m:r>
                        </m:sub>
                      </m:sSub>
                      <m:r>
                        <m:rPr>
                          <m:sty m:val="p"/>
                        </m:rPr>
                        <a:rPr lang="en-US" altLang="zh-CN" sz="2400">
                          <a:latin typeface="Cambria Math"/>
                        </a:rPr>
                        <m:t>Δ</m:t>
                      </m:r>
                      <m:r>
                        <a:rPr lang="en-US" altLang="zh-CN" sz="2400" i="1">
                          <a:latin typeface="Cambria Math"/>
                        </a:rPr>
                        <m:t>𝑙𝑛</m:t>
                      </m:r>
                      <m:sSubSup>
                        <m:sSubSupPr>
                          <m:ctrlPr>
                            <a:rPr lang="en-US" altLang="zh-CN" sz="2400" i="1">
                              <a:latin typeface="Cambria Math"/>
                            </a:rPr>
                          </m:ctrlPr>
                        </m:sSubSupPr>
                        <m:e>
                          <m:r>
                            <a:rPr lang="en-US" altLang="zh-CN" sz="2400" i="1">
                              <a:latin typeface="Cambria Math"/>
                            </a:rPr>
                            <m:t>𝑃</m:t>
                          </m:r>
                        </m:e>
                        <m:sub>
                          <m:r>
                            <a:rPr lang="en-US" altLang="zh-CN" sz="2400" b="0" i="1" smtClean="0">
                              <a:latin typeface="Cambria Math"/>
                            </a:rPr>
                            <m:t>𝐼𝑛𝑑𝑢𝑠𝑡𝑟𝑖𝑎𝑙𝐼𝑛𝑝𝑢𝑡𝑠</m:t>
                          </m:r>
                          <m:r>
                            <a:rPr lang="en-US" altLang="zh-CN" sz="2400" i="1">
                              <a:latin typeface="Cambria Math"/>
                            </a:rPr>
                            <m:t>,</m:t>
                          </m:r>
                          <m:r>
                            <a:rPr lang="en-US" altLang="zh-CN" sz="2400" i="1">
                              <a:latin typeface="Cambria Math"/>
                            </a:rPr>
                            <m:t>𝑡</m:t>
                          </m:r>
                        </m:sub>
                        <m:sup>
                          <m:r>
                            <a:rPr lang="en-US" altLang="zh-CN" sz="2400" i="1">
                              <a:latin typeface="Cambria Math"/>
                            </a:rPr>
                            <m:t>𝑛</m:t>
                          </m:r>
                        </m:sup>
                      </m:sSubSup>
                      <m:r>
                        <a:rPr lang="en-US" altLang="zh-CN" sz="2400" i="1">
                          <a:latin typeface="Cambria Math"/>
                        </a:rPr>
                        <m:t>+</m:t>
                      </m:r>
                      <m:sSubSup>
                        <m:sSubSupPr>
                          <m:ctrlPr>
                            <a:rPr lang="en-US" altLang="zh-CN" sz="2400" i="1">
                              <a:latin typeface="Cambria Math"/>
                            </a:rPr>
                          </m:ctrlPr>
                        </m:sSubSupPr>
                        <m:e>
                          <m:r>
                            <a:rPr lang="en-US" altLang="zh-CN" sz="2400" i="1">
                              <a:latin typeface="Cambria Math"/>
                            </a:rPr>
                            <m:t>𝑋</m:t>
                          </m:r>
                        </m:e>
                        <m:sub>
                          <m:r>
                            <a:rPr lang="en-US" altLang="zh-CN" sz="2400" i="1">
                              <a:latin typeface="Cambria Math"/>
                            </a:rPr>
                            <m:t>𝑡</m:t>
                          </m:r>
                        </m:sub>
                        <m:sup>
                          <m:r>
                            <a:rPr lang="en-US" altLang="zh-CN" sz="2400" i="1">
                              <a:latin typeface="Cambria Math"/>
                            </a:rPr>
                            <m:t>𝑛</m:t>
                          </m:r>
                        </m:sup>
                      </m:sSubSup>
                      <m:r>
                        <a:rPr lang="en-US" altLang="zh-CN" sz="2400" i="1">
                          <a:latin typeface="Cambria Math"/>
                        </a:rPr>
                        <m:t>+</m:t>
                      </m:r>
                      <m:sSub>
                        <m:sSubPr>
                          <m:ctrlPr>
                            <a:rPr lang="en-US" altLang="zh-CN" sz="2400" i="1">
                              <a:latin typeface="Cambria Math"/>
                            </a:rPr>
                          </m:ctrlPr>
                        </m:sSubPr>
                        <m:e>
                          <m:r>
                            <a:rPr lang="en-US" altLang="zh-CN" sz="2400" i="1">
                              <a:latin typeface="Cambria Math"/>
                            </a:rPr>
                            <m:t>𝜖</m:t>
                          </m:r>
                        </m:e>
                        <m:sub>
                          <m:r>
                            <a:rPr lang="en-US" altLang="zh-CN" sz="2400" b="0" i="1" smtClean="0">
                              <a:latin typeface="Cambria Math"/>
                            </a:rPr>
                            <m:t>𝑃</m:t>
                          </m:r>
                          <m:r>
                            <a:rPr lang="en-US" altLang="zh-CN" sz="2400" i="1">
                              <a:latin typeface="Cambria Math"/>
                            </a:rPr>
                            <m:t>𝑃𝐼</m:t>
                          </m:r>
                          <m:r>
                            <a:rPr lang="en-US" altLang="zh-CN" sz="2400" i="1">
                              <a:latin typeface="Cambria Math"/>
                            </a:rPr>
                            <m:t>,</m:t>
                          </m:r>
                          <m:r>
                            <a:rPr lang="en-US" altLang="zh-CN" sz="2400" i="1">
                              <a:latin typeface="Cambria Math"/>
                            </a:rPr>
                            <m:t>𝑡</m:t>
                          </m:r>
                        </m:sub>
                      </m:sSub>
                    </m:oMath>
                  </m:oMathPara>
                </a14:m>
                <a:endParaRPr lang="en-US" altLang="zh-CN" sz="2400" dirty="0">
                  <a:latin typeface="Times New Roman" panose="02020603050405020304" pitchFamily="18" charset="0"/>
                  <a:cs typeface="Times New Roman" panose="02020603050405020304" pitchFamily="18" charset="0"/>
                </a:endParaRPr>
              </a:p>
              <a:p>
                <a:pPr>
                  <a:spcBef>
                    <a:spcPts val="600"/>
                  </a:spcBef>
                </a:pPr>
                <a:r>
                  <a:rPr lang="en-US" altLang="zh-CN" sz="2400" dirty="0" smtClean="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𝑋</m:t>
                        </m:r>
                      </m:e>
                      <m:sub>
                        <m:r>
                          <a:rPr lang="en-US" altLang="zh-CN" sz="2400" b="0" i="1" smtClean="0">
                            <a:latin typeface="Cambria Math"/>
                            <a:cs typeface="Times New Roman" panose="02020603050405020304" pitchFamily="18" charset="0"/>
                          </a:rPr>
                          <m:t>𝑡</m:t>
                        </m:r>
                      </m:sub>
                      <m:sup>
                        <m:r>
                          <a:rPr lang="en-US" altLang="zh-CN" sz="2400" b="0" i="1" smtClean="0">
                            <a:latin typeface="Cambria Math"/>
                            <a:cs typeface="Times New Roman" panose="02020603050405020304" pitchFamily="18" charset="0"/>
                          </a:rPr>
                          <m:t>𝑛</m:t>
                        </m:r>
                      </m:sup>
                    </m:sSubSup>
                  </m:oMath>
                </a14:m>
                <a:r>
                  <a:rPr lang="en-US" altLang="zh-CN" sz="2400" dirty="0">
                    <a:latin typeface="Times New Roman" panose="02020603050405020304" pitchFamily="18" charset="0"/>
                    <a:cs typeface="Times New Roman" panose="02020603050405020304" pitchFamily="18" charset="0"/>
                  </a:rPr>
                  <a:t> includes other control variables including log-change of nominal wage per hour, year dummies denoting the Great Recession period, domestic price index level and country fixed effects. All the variables are denominated in nominal terms and local currency.</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836712"/>
                <a:ext cx="8507288" cy="5832648"/>
              </a:xfrm>
              <a:blipFill rotWithShape="1">
                <a:blip r:embed="rId3"/>
                <a:stretch>
                  <a:fillRect l="-931" t="-836"/>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45</a:t>
            </a:fld>
            <a:endParaRPr lang="zh-CN" altLang="en-US"/>
          </a:p>
        </p:txBody>
      </p:sp>
    </p:spTree>
    <p:extLst>
      <p:ext uri="{BB962C8B-B14F-4D97-AF65-F5344CB8AC3E}">
        <p14:creationId xmlns:p14="http://schemas.microsoft.com/office/powerpoint/2010/main" val="2951684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Empirical </a:t>
            </a:r>
            <a:r>
              <a:rPr lang="en-US" altLang="zh-CN" sz="3200" dirty="0" smtClean="0">
                <a:latin typeface="Times New Roman" panose="02020603050405020304" pitchFamily="18" charset="0"/>
                <a:cs typeface="Times New Roman" panose="02020603050405020304" pitchFamily="18" charset="0"/>
              </a:rPr>
              <a:t>tests</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57200" y="1124744"/>
            <a:ext cx="8363272" cy="5400600"/>
          </a:xfrm>
        </p:spPr>
        <p:txBody>
          <a:bodyPr>
            <a:noAutofit/>
          </a:bodyPr>
          <a:lstStyle/>
          <a:p>
            <a:pPr>
              <a:spcAft>
                <a:spcPts val="1200"/>
              </a:spcAft>
            </a:pPr>
            <a:r>
              <a:rPr lang="en-US" altLang="zh-CN" sz="2400" dirty="0">
                <a:latin typeface="Times New Roman" panose="02020603050405020304" pitchFamily="18" charset="0"/>
                <a:cs typeface="Times New Roman" panose="02020603050405020304" pitchFamily="18" charset="0"/>
              </a:rPr>
              <a:t>Data:</a:t>
            </a:r>
          </a:p>
          <a:p>
            <a:pPr lvl="1"/>
            <a:r>
              <a:rPr lang="en-US" altLang="zh-CN" sz="2400" dirty="0">
                <a:latin typeface="Times New Roman" panose="02020603050405020304" pitchFamily="18" charset="0"/>
                <a:cs typeface="Times New Roman" panose="02020603050405020304" pitchFamily="18" charset="0"/>
              </a:rPr>
              <a:t>CPI and PPI data  come from national sources, such as </a:t>
            </a:r>
            <a:r>
              <a:rPr lang="en-US" altLang="zh-CN" sz="2400" dirty="0" err="1">
                <a:latin typeface="Times New Roman" panose="02020603050405020304" pitchFamily="18" charset="0"/>
                <a:cs typeface="Times New Roman" panose="02020603050405020304" pitchFamily="18" charset="0"/>
              </a:rPr>
              <a:t>Eurostats</a:t>
            </a:r>
            <a:r>
              <a:rPr lang="en-US" altLang="zh-CN" sz="2400" dirty="0">
                <a:latin typeface="Times New Roman" panose="02020603050405020304" pitchFamily="18" charset="0"/>
                <a:cs typeface="Times New Roman" panose="02020603050405020304" pitchFamily="18" charset="0"/>
              </a:rPr>
              <a:t>, BLS for the US and </a:t>
            </a:r>
            <a:r>
              <a:rPr lang="en-US" altLang="zh-CN" sz="2400" dirty="0" err="1">
                <a:latin typeface="Times New Roman" panose="02020603050405020304" pitchFamily="18" charset="0"/>
                <a:cs typeface="Times New Roman" panose="02020603050405020304" pitchFamily="18" charset="0"/>
              </a:rPr>
              <a:t>StatCan</a:t>
            </a:r>
            <a:r>
              <a:rPr lang="en-US" altLang="zh-CN" sz="2400" dirty="0">
                <a:latin typeface="Times New Roman" panose="02020603050405020304" pitchFamily="18" charset="0"/>
                <a:cs typeface="Times New Roman" panose="02020603050405020304" pitchFamily="18" charset="0"/>
              </a:rPr>
              <a:t> for Canada.</a:t>
            </a:r>
          </a:p>
          <a:p>
            <a:pPr lvl="1"/>
            <a:r>
              <a:rPr lang="en-US" altLang="zh-CN" sz="2400" dirty="0">
                <a:latin typeface="Times New Roman" panose="02020603050405020304" pitchFamily="18" charset="0"/>
                <a:cs typeface="Times New Roman" panose="02020603050405020304" pitchFamily="18" charset="0"/>
              </a:rPr>
              <a:t>Industrial inputs price are from the IMF, and then transformed into local currency.</a:t>
            </a:r>
          </a:p>
          <a:p>
            <a:pPr lvl="1">
              <a:spcAft>
                <a:spcPts val="2400"/>
              </a:spcAft>
            </a:pPr>
            <a:r>
              <a:rPr lang="en-US" altLang="zh-CN" sz="2400" dirty="0">
                <a:latin typeface="Times New Roman" panose="02020603050405020304" pitchFamily="18" charset="0"/>
                <a:cs typeface="Times New Roman" panose="02020603050405020304" pitchFamily="18" charset="0"/>
              </a:rPr>
              <a:t>Wage per hour data come from OECD and national sources.</a:t>
            </a:r>
          </a:p>
          <a:p>
            <a:pPr>
              <a:spcAft>
                <a:spcPts val="1200"/>
              </a:spcAft>
            </a:pPr>
            <a:r>
              <a:rPr lang="en-US" altLang="zh-CN" sz="2400" dirty="0">
                <a:latin typeface="Times New Roman" panose="02020603050405020304" pitchFamily="18" charset="0"/>
                <a:cs typeface="Times New Roman" panose="02020603050405020304" pitchFamily="18" charset="0"/>
              </a:rPr>
              <a:t>Two sub-samples, i.e.,  </a:t>
            </a:r>
            <a:r>
              <a:rPr lang="en-US" altLang="zh-CN" sz="2400" dirty="0" smtClean="0">
                <a:latin typeface="Times New Roman" panose="02020603050405020304" pitchFamily="18" charset="0"/>
                <a:cs typeface="Times New Roman" panose="02020603050405020304" pitchFamily="18" charset="0"/>
              </a:rPr>
              <a:t>1981-2001 </a:t>
            </a:r>
            <a:r>
              <a:rPr lang="en-US" altLang="zh-CN" sz="2400" dirty="0">
                <a:latin typeface="Times New Roman" panose="02020603050405020304" pitchFamily="18" charset="0"/>
                <a:cs typeface="Times New Roman" panose="02020603050405020304" pitchFamily="18" charset="0"/>
              </a:rPr>
              <a:t>and </a:t>
            </a:r>
            <a:r>
              <a:rPr lang="en-US" altLang="zh-CN" sz="2400" dirty="0" smtClean="0">
                <a:latin typeface="Times New Roman" panose="02020603050405020304" pitchFamily="18" charset="0"/>
                <a:cs typeface="Times New Roman" panose="02020603050405020304" pitchFamily="18" charset="0"/>
              </a:rPr>
              <a:t>2002-2014.</a:t>
            </a:r>
            <a:endParaRPr lang="en-US" altLang="zh-CN" sz="2400" dirty="0" smtClean="0">
              <a:latin typeface="Times New Roman" panose="02020603050405020304" pitchFamily="18" charset="0"/>
              <a:cs typeface="Times New Roman" panose="02020603050405020304" pitchFamily="18" charset="0"/>
            </a:endParaRPr>
          </a:p>
          <a:p>
            <a:pPr>
              <a:spcAft>
                <a:spcPts val="600"/>
              </a:spcAft>
            </a:pPr>
            <a:r>
              <a:rPr lang="en-US" altLang="zh-CN" sz="2400" dirty="0">
                <a:latin typeface="Times New Roman" panose="02020603050405020304" pitchFamily="18" charset="0"/>
                <a:cs typeface="Times New Roman" panose="02020603050405020304" pitchFamily="18" charset="0"/>
              </a:rPr>
              <a:t>Using primary commodity price index from the IMF as a </a:t>
            </a:r>
            <a:r>
              <a:rPr lang="en-US" altLang="zh-CN" sz="2400" dirty="0" smtClean="0">
                <a:latin typeface="Times New Roman" panose="02020603050405020304" pitchFamily="18" charset="0"/>
                <a:cs typeface="Times New Roman" panose="02020603050405020304" pitchFamily="18" charset="0"/>
              </a:rPr>
              <a:t>robustness </a:t>
            </a:r>
            <a:r>
              <a:rPr lang="en-US" altLang="zh-CN" sz="2400" dirty="0">
                <a:latin typeface="Times New Roman" panose="02020603050405020304" pitchFamily="18" charset="0"/>
                <a:cs typeface="Times New Roman" panose="02020603050405020304" pitchFamily="18" charset="0"/>
              </a:rPr>
              <a:t>check</a:t>
            </a:r>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46</a:t>
            </a:fld>
            <a:endParaRPr lang="zh-CN" altLang="en-US"/>
          </a:p>
        </p:txBody>
      </p:sp>
    </p:spTree>
    <p:extLst>
      <p:ext uri="{BB962C8B-B14F-4D97-AF65-F5344CB8AC3E}">
        <p14:creationId xmlns:p14="http://schemas.microsoft.com/office/powerpoint/2010/main" val="3090028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13308-F349-4B6D-A68A-DD1791B4A57B}" type="slidenum">
              <a:rPr lang="zh-CN" altLang="en-US" smtClean="0"/>
              <a:pPr/>
              <a:t>47</a:t>
            </a:fld>
            <a:endParaRPr lang="zh-CN" altLang="en-US"/>
          </a:p>
        </p:txBody>
      </p:sp>
      <p:sp>
        <p:nvSpPr>
          <p:cNvPr id="6" name="内容占位符 2"/>
          <p:cNvSpPr>
            <a:spLocks noGrp="1"/>
          </p:cNvSpPr>
          <p:nvPr>
            <p:ph idx="1"/>
          </p:nvPr>
        </p:nvSpPr>
        <p:spPr>
          <a:xfrm>
            <a:off x="179512" y="828629"/>
            <a:ext cx="8829035" cy="2096315"/>
          </a:xfrm>
        </p:spPr>
        <p:txBody>
          <a:bodyPr>
            <a:noAutofit/>
          </a:bodyPr>
          <a:lstStyle/>
          <a:p>
            <a:r>
              <a:rPr lang="en-US" altLang="zh-CN" sz="2000" dirty="0">
                <a:latin typeface="Times New Roman" panose="02020603050405020304" pitchFamily="18" charset="0"/>
                <a:cs typeface="Times New Roman" panose="02020603050405020304" pitchFamily="18" charset="0"/>
              </a:rPr>
              <a:t>Both CPI and PPI inflation respond less to industrial inputs price after </a:t>
            </a:r>
            <a:r>
              <a:rPr lang="en-US" altLang="zh-CN" sz="2000" dirty="0" smtClean="0">
                <a:latin typeface="Times New Roman" panose="02020603050405020304" pitchFamily="18" charset="0"/>
                <a:cs typeface="Times New Roman" panose="02020603050405020304" pitchFamily="18" charset="0"/>
              </a:rPr>
              <a:t>2001, and the </a:t>
            </a:r>
            <a:r>
              <a:rPr lang="en-US" altLang="zh-CN" sz="2000" dirty="0">
                <a:latin typeface="Times New Roman" panose="02020603050405020304" pitchFamily="18" charset="0"/>
                <a:cs typeface="Times New Roman" panose="02020603050405020304" pitchFamily="18" charset="0"/>
              </a:rPr>
              <a:t>responsiveness of CPI decreases faster than that of PPI</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8" name="标题 1"/>
          <p:cNvSpPr txBox="1">
            <a:spLocks/>
          </p:cNvSpPr>
          <p:nvPr/>
        </p:nvSpPr>
        <p:spPr>
          <a:xfrm>
            <a:off x="179512"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latin typeface="Times New Roman" panose="02020603050405020304" pitchFamily="18" charset="0"/>
                <a:cs typeface="Times New Roman" panose="02020603050405020304" pitchFamily="18" charset="0"/>
              </a:rPr>
              <a:t>Empirical tests</a:t>
            </a:r>
            <a:endParaRPr lang="zh-CN" altLang="en-US" sz="32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21" y="1484784"/>
            <a:ext cx="8510951" cy="4896544"/>
          </a:xfrm>
          <a:prstGeom prst="rect">
            <a:avLst/>
          </a:prstGeom>
        </p:spPr>
      </p:pic>
    </p:spTree>
    <p:extLst>
      <p:ext uri="{BB962C8B-B14F-4D97-AF65-F5344CB8AC3E}">
        <p14:creationId xmlns:p14="http://schemas.microsoft.com/office/powerpoint/2010/main" val="3164821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48</a:t>
            </a:fld>
            <a:endParaRPr lang="zh-CN" altLang="en-US"/>
          </a:p>
        </p:txBody>
      </p:sp>
      <mc:AlternateContent xmlns:mc="http://schemas.openxmlformats.org/markup-compatibility/2006" xmlns:a14="http://schemas.microsoft.com/office/drawing/2010/main">
        <mc:Choice Requires="a14">
          <p:sp>
            <p:nvSpPr>
              <p:cNvPr id="5" name="内容占位符 2"/>
              <p:cNvSpPr txBox="1">
                <a:spLocks noGrp="1"/>
              </p:cNvSpPr>
              <p:nvPr>
                <p:ph idx="1"/>
              </p:nvPr>
            </p:nvSpPr>
            <p:spPr>
              <a:xfrm>
                <a:off x="457200" y="908720"/>
                <a:ext cx="8229600" cy="5328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400"/>
                  </a:spcAft>
                </a:pPr>
                <a:r>
                  <a:rPr lang="en-US" altLang="zh-CN" sz="2000" dirty="0" smtClean="0">
                    <a:latin typeface="Times New Roman" panose="02020603050405020304" pitchFamily="18" charset="0"/>
                    <a:cs typeface="Times New Roman" panose="02020603050405020304" pitchFamily="18" charset="0"/>
                  </a:rPr>
                  <a:t>In </a:t>
                </a: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cs typeface="Times New Roman" panose="02020603050405020304" pitchFamily="18" charset="0"/>
                  </a:rPr>
                  <a:t>regressions, the null hypothesis and alternative hypothesis in the test for the ratios of PPI and CPI elasticities are given by </a:t>
                </a:r>
              </a:p>
              <a:p>
                <a:pPr marL="400050" lvl="1" indent="0">
                  <a:buNone/>
                </a:pPr>
                <a:r>
                  <a:rPr lang="en-US" altLang="zh-CN" sz="2000" dirty="0" smtClean="0">
                    <a:latin typeface="Times New Roman" panose="02020603050405020304" pitchFamily="18" charset="0"/>
                    <a:cs typeface="Times New Roman" panose="02020603050405020304" pitchFamily="18" charset="0"/>
                  </a:rPr>
                  <a:t>H0:</a:t>
                </a:r>
              </a:p>
              <a:p>
                <a:pPr marL="0" indent="0">
                  <a:spcAft>
                    <a:spcPts val="1200"/>
                  </a:spcAft>
                  <a:buNone/>
                </a:pPr>
                <a14:m>
                  <m:oMathPara xmlns:m="http://schemas.openxmlformats.org/officeDocument/2006/math">
                    <m:oMathParaPr>
                      <m:jc m:val="centerGroup"/>
                    </m:oMathParaPr>
                    <m:oMath xmlns:m="http://schemas.openxmlformats.org/officeDocument/2006/math">
                      <m:f>
                        <m:fPr>
                          <m:ctrlPr>
                            <a:rPr lang="en-US" altLang="zh-CN" sz="1800" i="1" smtClean="0">
                              <a:latin typeface="Cambria Math"/>
                              <a:cs typeface="Times New Roman" panose="02020603050405020304" pitchFamily="18" charset="0"/>
                            </a:rPr>
                          </m:ctrlPr>
                        </m:fPr>
                        <m:num>
                          <m:r>
                            <a:rPr lang="en-US" altLang="zh-CN" sz="1800" b="0" i="1" smtClean="0">
                              <a:latin typeface="Cambria Math"/>
                              <a:cs typeface="Times New Roman" panose="02020603050405020304" pitchFamily="18" charset="0"/>
                            </a:rPr>
                            <m:t>𝜕</m:t>
                          </m:r>
                          <m:r>
                            <m:rPr>
                              <m:sty m:val="p"/>
                            </m:rPr>
                            <a:rPr lang="en-US" altLang="zh-CN" sz="1800" b="0" i="0" smtClean="0">
                              <a:latin typeface="Cambria Math"/>
                              <a:cs typeface="Times New Roman" panose="02020603050405020304" pitchFamily="18" charset="0"/>
                            </a:rPr>
                            <m:t>Δ</m:t>
                          </m:r>
                          <m:r>
                            <a:rPr lang="en-US" altLang="zh-CN" sz="1800" b="0" i="1" smtClean="0">
                              <a:latin typeface="Cambria Math"/>
                              <a:cs typeface="Times New Roman" panose="02020603050405020304" pitchFamily="18" charset="0"/>
                            </a:rPr>
                            <m:t>𝑙𝑛𝑃𝑃𝐼</m:t>
                          </m:r>
                          <m:r>
                            <a:rPr lang="en-US" altLang="zh-CN" sz="1800" b="0" i="1" smtClean="0">
                              <a:latin typeface="Cambria Math"/>
                              <a:cs typeface="Times New Roman" panose="02020603050405020304" pitchFamily="18" charset="0"/>
                            </a:rPr>
                            <m:t>/</m:t>
                          </m:r>
                          <m:r>
                            <a:rPr lang="en-US" altLang="zh-CN" sz="1800" b="0" i="1" smtClean="0">
                              <a:latin typeface="Cambria Math"/>
                              <a:cs typeface="Times New Roman" panose="02020603050405020304" pitchFamily="18" charset="0"/>
                            </a:rPr>
                            <m:t>𝜕</m:t>
                          </m:r>
                          <m:r>
                            <m:rPr>
                              <m:sty m:val="p"/>
                            </m:rPr>
                            <a:rPr lang="en-US" altLang="zh-CN" sz="1800" b="0" i="0" smtClean="0">
                              <a:latin typeface="Cambria Math"/>
                              <a:cs typeface="Times New Roman" panose="02020603050405020304" pitchFamily="18" charset="0"/>
                            </a:rPr>
                            <m:t>Δ</m:t>
                          </m:r>
                          <m:r>
                            <a:rPr lang="en-US" altLang="zh-CN" sz="1800" b="0" i="1" smtClean="0">
                              <a:latin typeface="Cambria Math"/>
                              <a:cs typeface="Times New Roman" panose="02020603050405020304" pitchFamily="18" charset="0"/>
                            </a:rPr>
                            <m:t>𝑙𝑛𝑃</m:t>
                          </m:r>
                        </m:num>
                        <m:den>
                          <m:r>
                            <a:rPr lang="en-US" altLang="zh-CN" sz="1800" b="0" i="1" smtClean="0">
                              <a:latin typeface="Cambria Math"/>
                              <a:cs typeface="Times New Roman" panose="02020603050405020304" pitchFamily="18" charset="0"/>
                            </a:rPr>
                            <m:t>𝜕</m:t>
                          </m:r>
                          <m:r>
                            <a:rPr lang="en-US" altLang="zh-CN" sz="1800" b="0" i="1" smtClean="0">
                              <a:latin typeface="Cambria Math"/>
                              <a:cs typeface="Times New Roman" panose="02020603050405020304" pitchFamily="18" charset="0"/>
                            </a:rPr>
                            <m:t>𝑙𝑛𝐶𝑃𝐼</m:t>
                          </m:r>
                          <m:r>
                            <a:rPr lang="en-US" altLang="zh-CN" sz="1800" b="0" i="1" smtClean="0">
                              <a:latin typeface="Cambria Math"/>
                              <a:cs typeface="Times New Roman" panose="02020603050405020304" pitchFamily="18" charset="0"/>
                            </a:rPr>
                            <m:t>/</m:t>
                          </m:r>
                          <m:r>
                            <a:rPr lang="en-US" altLang="zh-CN" sz="1800" b="0" i="1" smtClean="0">
                              <a:latin typeface="Cambria Math"/>
                              <a:cs typeface="Times New Roman" panose="02020603050405020304" pitchFamily="18" charset="0"/>
                            </a:rPr>
                            <m:t>𝜕</m:t>
                          </m:r>
                          <m:r>
                            <m:rPr>
                              <m:sty m:val="p"/>
                            </m:rPr>
                            <a:rPr lang="en-US" altLang="zh-CN" sz="1800" b="0" i="0" smtClean="0">
                              <a:latin typeface="Cambria Math"/>
                              <a:cs typeface="Times New Roman" panose="02020603050405020304" pitchFamily="18" charset="0"/>
                            </a:rPr>
                            <m:t>Δ</m:t>
                          </m:r>
                          <m:r>
                            <a:rPr lang="en-US" altLang="zh-CN" sz="1800" b="0" i="1" smtClean="0">
                              <a:latin typeface="Cambria Math"/>
                              <a:cs typeface="Times New Roman" panose="02020603050405020304" pitchFamily="18" charset="0"/>
                            </a:rPr>
                            <m:t>𝑙𝑛𝑃</m:t>
                          </m:r>
                        </m:den>
                      </m:f>
                      <m:sSub>
                        <m:sSubPr>
                          <m:ctrlPr>
                            <a:rPr lang="en-US" altLang="zh-CN" sz="1800" b="0" i="1" smtClean="0">
                              <a:latin typeface="Cambria Math"/>
                              <a:cs typeface="Times New Roman" panose="02020603050405020304" pitchFamily="18" charset="0"/>
                            </a:rPr>
                          </m:ctrlPr>
                        </m:sSubPr>
                        <m:e>
                          <m:d>
                            <m:dPr>
                              <m:begChr m:val=""/>
                              <m:endChr m:val="|"/>
                              <m:ctrlPr>
                                <a:rPr lang="en-US" altLang="zh-CN" sz="1800" b="0" i="1" smtClean="0">
                                  <a:latin typeface="Cambria Math"/>
                                  <a:cs typeface="Times New Roman" panose="02020603050405020304" pitchFamily="18" charset="0"/>
                                </a:rPr>
                              </m:ctrlPr>
                            </m:dPr>
                            <m:e>
                              <m:r>
                                <a:rPr lang="zh-CN" altLang="en-US" sz="1800">
                                  <a:latin typeface="Cambria Math"/>
                                </a:rPr>
                                <m:t>​</m:t>
                              </m:r>
                            </m:e>
                          </m:d>
                        </m:e>
                        <m:sub>
                          <m:r>
                            <a:rPr lang="en-US" altLang="zh-CN" sz="1800" b="0" i="1" smtClean="0">
                              <a:latin typeface="Cambria Math"/>
                              <a:cs typeface="Times New Roman" panose="02020603050405020304" pitchFamily="18" charset="0"/>
                            </a:rPr>
                            <m:t>𝑝𝑟𝑒</m:t>
                          </m:r>
                          <m:r>
                            <a:rPr lang="en-US" altLang="zh-CN" sz="1800" b="0" i="1" smtClean="0">
                              <a:latin typeface="Cambria Math"/>
                              <a:cs typeface="Times New Roman" panose="02020603050405020304" pitchFamily="18" charset="0"/>
                            </a:rPr>
                            <m:t>−2001</m:t>
                          </m:r>
                        </m:sub>
                      </m:sSub>
                      <m:r>
                        <a:rPr lang="en-US" altLang="zh-CN" sz="1800" b="0" i="1" smtClean="0">
                          <a:latin typeface="Cambria Math"/>
                          <a:cs typeface="Times New Roman" panose="02020603050405020304" pitchFamily="18" charset="0"/>
                        </a:rPr>
                        <m:t>≥</m:t>
                      </m:r>
                      <m:f>
                        <m:fPr>
                          <m:ctrlPr>
                            <a:rPr lang="en-US" altLang="zh-CN" sz="1800" i="1">
                              <a:latin typeface="Cambria Math"/>
                              <a:cs typeface="Times New Roman" panose="02020603050405020304" pitchFamily="18" charset="0"/>
                            </a:rPr>
                          </m:ctrlPr>
                        </m:fPr>
                        <m:num>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num>
                        <m:den>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𝑙𝑛𝐶𝑃𝐼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den>
                      </m:f>
                      <m:sSub>
                        <m:sSubPr>
                          <m:ctrlPr>
                            <a:rPr lang="en-US" altLang="zh-CN" sz="1800" i="1">
                              <a:latin typeface="Cambria Math"/>
                              <a:cs typeface="Times New Roman" panose="02020603050405020304" pitchFamily="18" charset="0"/>
                            </a:rPr>
                          </m:ctrlPr>
                        </m:sSubPr>
                        <m:e>
                          <m:d>
                            <m:dPr>
                              <m:begChr m:val=""/>
                              <m:endChr m:val="|"/>
                              <m:ctrlPr>
                                <a:rPr lang="en-US" altLang="zh-CN" sz="1800" i="1">
                                  <a:latin typeface="Cambria Math"/>
                                  <a:cs typeface="Times New Roman" panose="02020603050405020304" pitchFamily="18" charset="0"/>
                                </a:rPr>
                              </m:ctrlPr>
                            </m:dPr>
                            <m:e>
                              <m:r>
                                <a:rPr lang="zh-CN" altLang="en-US" sz="1800">
                                  <a:latin typeface="Cambria Math"/>
                                </a:rPr>
                                <m:t>​</m:t>
                              </m:r>
                            </m:e>
                          </m:d>
                        </m:e>
                        <m:sub>
                          <m:r>
                            <a:rPr lang="en-US" altLang="zh-CN" sz="1800" i="1">
                              <a:latin typeface="Cambria Math"/>
                              <a:cs typeface="Times New Roman" panose="02020603050405020304" pitchFamily="18" charset="0"/>
                            </a:rPr>
                            <m:t>𝑝</m:t>
                          </m:r>
                          <m:r>
                            <a:rPr lang="en-US" altLang="zh-CN" sz="1800" b="0" i="1" smtClean="0">
                              <a:latin typeface="Cambria Math"/>
                              <a:cs typeface="Times New Roman" panose="02020603050405020304" pitchFamily="18" charset="0"/>
                            </a:rPr>
                            <m:t>𝑜𝑠𝑡</m:t>
                          </m:r>
                          <m:r>
                            <a:rPr lang="en-US" altLang="zh-CN" sz="1800" i="1">
                              <a:latin typeface="Cambria Math"/>
                              <a:cs typeface="Times New Roman" panose="02020603050405020304" pitchFamily="18" charset="0"/>
                            </a:rPr>
                            <m:t>−2001</m:t>
                          </m:r>
                        </m:sub>
                      </m:sSub>
                    </m:oMath>
                  </m:oMathPara>
                </a14:m>
                <a:endParaRPr lang="en-US" altLang="zh-CN" sz="2000" dirty="0" smtClean="0">
                  <a:latin typeface="Times New Roman" panose="02020603050405020304" pitchFamily="18" charset="0"/>
                  <a:cs typeface="Times New Roman" panose="02020603050405020304" pitchFamily="18" charset="0"/>
                </a:endParaRPr>
              </a:p>
              <a:p>
                <a:pPr marL="400050" lvl="1" indent="0">
                  <a:buNone/>
                </a:pPr>
                <a:r>
                  <a:rPr lang="en-US" altLang="zh-CN" sz="2000" dirty="0" smtClean="0">
                    <a:latin typeface="Times New Roman" panose="02020603050405020304" pitchFamily="18" charset="0"/>
                    <a:cs typeface="Times New Roman" panose="02020603050405020304" pitchFamily="18" charset="0"/>
                  </a:rPr>
                  <a:t>H1: </a:t>
                </a:r>
              </a:p>
              <a:p>
                <a:pPr marL="0" indent="0">
                  <a:spcAft>
                    <a:spcPts val="2400"/>
                  </a:spcAft>
                  <a:buNone/>
                </a:pPr>
                <a14:m>
                  <m:oMathPara xmlns:m="http://schemas.openxmlformats.org/officeDocument/2006/math">
                    <m:oMathParaPr>
                      <m:jc m:val="centerGroup"/>
                    </m:oMathParaPr>
                    <m:oMath xmlns:m="http://schemas.openxmlformats.org/officeDocument/2006/math">
                      <m:f>
                        <m:fPr>
                          <m:ctrlPr>
                            <a:rPr lang="en-US" altLang="zh-CN" sz="1800" i="1">
                              <a:latin typeface="Cambria Math"/>
                              <a:cs typeface="Times New Roman" panose="02020603050405020304" pitchFamily="18" charset="0"/>
                            </a:rPr>
                          </m:ctrlPr>
                        </m:fPr>
                        <m:num>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num>
                        <m:den>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𝑙𝑛𝐶𝑃𝐼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den>
                      </m:f>
                      <m:sSub>
                        <m:sSubPr>
                          <m:ctrlPr>
                            <a:rPr lang="en-US" altLang="zh-CN" sz="1800" i="1">
                              <a:latin typeface="Cambria Math"/>
                              <a:cs typeface="Times New Roman" panose="02020603050405020304" pitchFamily="18" charset="0"/>
                            </a:rPr>
                          </m:ctrlPr>
                        </m:sSubPr>
                        <m:e>
                          <m:d>
                            <m:dPr>
                              <m:begChr m:val=""/>
                              <m:endChr m:val="|"/>
                              <m:ctrlPr>
                                <a:rPr lang="en-US" altLang="zh-CN" sz="1800" i="1">
                                  <a:latin typeface="Cambria Math"/>
                                  <a:cs typeface="Times New Roman" panose="02020603050405020304" pitchFamily="18" charset="0"/>
                                </a:rPr>
                              </m:ctrlPr>
                            </m:dPr>
                            <m:e>
                              <m:r>
                                <a:rPr lang="zh-CN" altLang="en-US" sz="1800">
                                  <a:latin typeface="Cambria Math"/>
                                </a:rPr>
                                <m:t>​</m:t>
                              </m:r>
                            </m:e>
                          </m:d>
                        </m:e>
                        <m:sub>
                          <m:r>
                            <a:rPr lang="en-US" altLang="zh-CN" sz="1800" i="1">
                              <a:latin typeface="Cambria Math"/>
                              <a:cs typeface="Times New Roman" panose="02020603050405020304" pitchFamily="18" charset="0"/>
                            </a:rPr>
                            <m:t>𝑝𝑟𝑒</m:t>
                          </m:r>
                          <m:r>
                            <a:rPr lang="en-US" altLang="zh-CN" sz="1800" i="1">
                              <a:latin typeface="Cambria Math"/>
                              <a:cs typeface="Times New Roman" panose="02020603050405020304" pitchFamily="18" charset="0"/>
                            </a:rPr>
                            <m:t>−2001</m:t>
                          </m:r>
                        </m:sub>
                      </m:sSub>
                      <m:r>
                        <a:rPr lang="en-US" altLang="zh-CN" sz="1800" b="0" i="1" smtClean="0">
                          <a:latin typeface="Cambria Math"/>
                          <a:cs typeface="Times New Roman" panose="02020603050405020304" pitchFamily="18" charset="0"/>
                        </a:rPr>
                        <m:t>&lt;</m:t>
                      </m:r>
                      <m:f>
                        <m:fPr>
                          <m:ctrlPr>
                            <a:rPr lang="en-US" altLang="zh-CN" sz="1800" i="1">
                              <a:latin typeface="Cambria Math"/>
                              <a:cs typeface="Times New Roman" panose="02020603050405020304" pitchFamily="18" charset="0"/>
                            </a:rPr>
                          </m:ctrlPr>
                        </m:fPr>
                        <m:num>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num>
                        <m:den>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𝑙𝑛𝐶𝑃𝐼</m:t>
                          </m:r>
                          <m:r>
                            <a:rPr lang="en-US" altLang="zh-CN" sz="1800" i="1">
                              <a:latin typeface="Cambria Math"/>
                              <a:cs typeface="Times New Roman" panose="02020603050405020304" pitchFamily="18" charset="0"/>
                            </a:rPr>
                            <m:t>/</m:t>
                          </m:r>
                          <m:r>
                            <a:rPr lang="en-US" altLang="zh-CN" sz="1800" i="1">
                              <a:latin typeface="Cambria Math"/>
                              <a:cs typeface="Times New Roman" panose="02020603050405020304" pitchFamily="18" charset="0"/>
                            </a:rPr>
                            <m:t>𝜕</m:t>
                          </m:r>
                          <m:r>
                            <m:rPr>
                              <m:sty m:val="p"/>
                            </m:rPr>
                            <a:rPr lang="en-US" altLang="zh-CN" sz="1800">
                              <a:latin typeface="Cambria Math"/>
                              <a:cs typeface="Times New Roman" panose="02020603050405020304" pitchFamily="18" charset="0"/>
                            </a:rPr>
                            <m:t>Δ</m:t>
                          </m:r>
                          <m:r>
                            <a:rPr lang="en-US" altLang="zh-CN" sz="1800" i="1">
                              <a:latin typeface="Cambria Math"/>
                              <a:cs typeface="Times New Roman" panose="02020603050405020304" pitchFamily="18" charset="0"/>
                            </a:rPr>
                            <m:t>𝑙𝑛𝑃</m:t>
                          </m:r>
                        </m:den>
                      </m:f>
                      <m:sSub>
                        <m:sSubPr>
                          <m:ctrlPr>
                            <a:rPr lang="en-US" altLang="zh-CN" sz="1800" i="1">
                              <a:latin typeface="Cambria Math"/>
                              <a:cs typeface="Times New Roman" panose="02020603050405020304" pitchFamily="18" charset="0"/>
                            </a:rPr>
                          </m:ctrlPr>
                        </m:sSubPr>
                        <m:e>
                          <m:d>
                            <m:dPr>
                              <m:begChr m:val=""/>
                              <m:endChr m:val="|"/>
                              <m:ctrlPr>
                                <a:rPr lang="en-US" altLang="zh-CN" sz="1800" i="1">
                                  <a:latin typeface="Cambria Math"/>
                                  <a:cs typeface="Times New Roman" panose="02020603050405020304" pitchFamily="18" charset="0"/>
                                </a:rPr>
                              </m:ctrlPr>
                            </m:dPr>
                            <m:e>
                              <m:r>
                                <a:rPr lang="zh-CN" altLang="en-US" sz="1800">
                                  <a:latin typeface="Cambria Math"/>
                                </a:rPr>
                                <m:t>​</m:t>
                              </m:r>
                            </m:e>
                          </m:d>
                        </m:e>
                        <m:sub>
                          <m:r>
                            <a:rPr lang="en-US" altLang="zh-CN" sz="1800" i="1">
                              <a:latin typeface="Cambria Math"/>
                              <a:cs typeface="Times New Roman" panose="02020603050405020304" pitchFamily="18" charset="0"/>
                            </a:rPr>
                            <m:t>𝑝</m:t>
                          </m:r>
                          <m:r>
                            <a:rPr lang="en-US" altLang="zh-CN" sz="1800" b="0" i="1" smtClean="0">
                              <a:latin typeface="Cambria Math"/>
                              <a:cs typeface="Times New Roman" panose="02020603050405020304" pitchFamily="18" charset="0"/>
                            </a:rPr>
                            <m:t>𝑜𝑠𝑡</m:t>
                          </m:r>
                          <m:r>
                            <a:rPr lang="en-US" altLang="zh-CN" sz="1800" i="1">
                              <a:latin typeface="Cambria Math"/>
                              <a:cs typeface="Times New Roman" panose="02020603050405020304" pitchFamily="18" charset="0"/>
                            </a:rPr>
                            <m:t>−2001</m:t>
                          </m:r>
                        </m:sub>
                      </m:sSub>
                    </m:oMath>
                  </m:oMathPara>
                </a14:m>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The test rejects the null hypothesis </a:t>
                </a:r>
                <a:r>
                  <a:rPr lang="en-US" altLang="zh-CN" sz="2000" dirty="0">
                    <a:latin typeface="Times New Roman" panose="02020603050405020304" pitchFamily="18" charset="0"/>
                    <a:cs typeface="Times New Roman" panose="02020603050405020304" pitchFamily="18" charset="0"/>
                  </a:rPr>
                  <a:t>with p-value </a:t>
                </a:r>
                <a:r>
                  <a:rPr lang="en-US" altLang="zh-CN" sz="2000" dirty="0" smtClean="0">
                    <a:latin typeface="Times New Roman" panose="02020603050405020304" pitchFamily="18" charset="0"/>
                    <a:cs typeface="Times New Roman" panose="02020603050405020304" pitchFamily="18" charset="0"/>
                  </a:rPr>
                  <a:t>0.1% and 0.3% respectively in the case with and without controlling the Great Recession period, and thus the </a:t>
                </a:r>
                <a:r>
                  <a:rPr lang="en-US" altLang="zh-CN" sz="2000" dirty="0">
                    <a:latin typeface="Times New Roman" panose="02020603050405020304" pitchFamily="18" charset="0"/>
                    <a:cs typeface="Times New Roman" panose="02020603050405020304" pitchFamily="18" charset="0"/>
                  </a:rPr>
                  <a:t>ratio of coefficients are significantly larger after </a:t>
                </a:r>
                <a:r>
                  <a:rPr lang="en-US" altLang="zh-CN" sz="2000" dirty="0" smtClean="0">
                    <a:latin typeface="Times New Roman" panose="02020603050405020304" pitchFamily="18" charset="0"/>
                    <a:cs typeface="Times New Roman" panose="02020603050405020304" pitchFamily="18" charset="0"/>
                  </a:rPr>
                  <a:t>2001.</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5" name="内容占位符 2"/>
              <p:cNvSpPr txBox="1">
                <a:spLocks noGrp="1" noRot="1" noChangeAspect="1" noMove="1" noResize="1" noEditPoints="1" noAdjustHandles="1" noChangeArrowheads="1" noChangeShapeType="1" noTextEdit="1"/>
              </p:cNvSpPr>
              <p:nvPr>
                <p:ph idx="1"/>
              </p:nvPr>
            </p:nvSpPr>
            <p:spPr>
              <a:xfrm>
                <a:off x="457200" y="908720"/>
                <a:ext cx="8229600" cy="5328592"/>
              </a:xfrm>
              <a:prstGeom prst="rect">
                <a:avLst/>
              </a:prstGeom>
              <a:blipFill rotWithShape="1">
                <a:blip r:embed="rId3"/>
                <a:stretch>
                  <a:fillRect l="-593" t="-572" r="-74"/>
                </a:stretch>
              </a:blipFill>
            </p:spPr>
            <p:txBody>
              <a:bodyPr/>
              <a:lstStyle/>
              <a:p>
                <a:r>
                  <a:rPr lang="zh-CN" altLang="en-US">
                    <a:noFill/>
                  </a:rPr>
                  <a:t> </a:t>
                </a:r>
              </a:p>
            </p:txBody>
          </p:sp>
        </mc:Fallback>
      </mc:AlternateContent>
      <p:sp>
        <p:nvSpPr>
          <p:cNvPr id="6" name="标题 1"/>
          <p:cNvSpPr txBox="1">
            <a:spLocks/>
          </p:cNvSpPr>
          <p:nvPr/>
        </p:nvSpPr>
        <p:spPr>
          <a:xfrm>
            <a:off x="179512"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latin typeface="Times New Roman" panose="02020603050405020304" pitchFamily="18" charset="0"/>
                <a:cs typeface="Times New Roman" panose="02020603050405020304" pitchFamily="18" charset="0"/>
              </a:rPr>
              <a:t>Empirical tests for the ratio of coefficients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691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13308-F349-4B6D-A68A-DD1791B4A57B}" type="slidenum">
              <a:rPr lang="zh-CN" altLang="en-US" smtClean="0"/>
              <a:pPr/>
              <a:t>49</a:t>
            </a:fld>
            <a:endParaRPr lang="zh-CN" altLang="en-US"/>
          </a:p>
        </p:txBody>
      </p:sp>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026" y="836712"/>
            <a:ext cx="7713398" cy="5688632"/>
          </a:xfrm>
        </p:spPr>
      </p:pic>
      <p:sp>
        <p:nvSpPr>
          <p:cNvPr id="6" name="内容占位符 2"/>
          <p:cNvSpPr txBox="1">
            <a:spLocks/>
          </p:cNvSpPr>
          <p:nvPr/>
        </p:nvSpPr>
        <p:spPr>
          <a:xfrm>
            <a:off x="179512" y="404664"/>
            <a:ext cx="8829035" cy="2096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latin typeface="Times New Roman" panose="02020603050405020304" pitchFamily="18" charset="0"/>
                <a:cs typeface="Times New Roman" panose="02020603050405020304" pitchFamily="18" charset="0"/>
              </a:rPr>
              <a:t>A</a:t>
            </a:r>
            <a:r>
              <a:rPr lang="en-US" altLang="zh-CN" sz="2000" dirty="0" smtClean="0">
                <a:latin typeface="Times New Roman" panose="02020603050405020304" pitchFamily="18" charset="0"/>
                <a:cs typeface="Times New Roman" panose="02020603050405020304" pitchFamily="18" charset="0"/>
              </a:rPr>
              <a:t>dding </a:t>
            </a:r>
            <a:r>
              <a:rPr lang="en-US" altLang="zh-CN" sz="2000" dirty="0">
                <a:latin typeface="Times New Roman" panose="02020603050405020304" pitchFamily="18" charset="0"/>
                <a:cs typeface="Times New Roman" panose="02020603050405020304" pitchFamily="18" charset="0"/>
              </a:rPr>
              <a:t>labor cost, CPI and PPI level data into </a:t>
            </a:r>
            <a:r>
              <a:rPr lang="en-US" altLang="zh-CN" sz="2000" dirty="0" smtClean="0">
                <a:latin typeface="Times New Roman" panose="02020603050405020304" pitchFamily="18" charset="0"/>
                <a:cs typeface="Times New Roman" panose="02020603050405020304" pitchFamily="18" charset="0"/>
              </a:rPr>
              <a:t>control.</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73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5" name="Title 1"/>
          <p:cNvSpPr txBox="1">
            <a:spLocks/>
          </p:cNvSpPr>
          <p:nvPr/>
        </p:nvSpPr>
        <p:spPr>
          <a:xfrm>
            <a:off x="171128" y="116632"/>
            <a:ext cx="8515672" cy="8080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Times New Roman" panose="02020603050405020304" pitchFamily="18" charset="0"/>
                <a:cs typeface="Times New Roman" panose="02020603050405020304" pitchFamily="18" charset="0"/>
              </a:rPr>
              <a:t>Time-series correlations between changes in CPI and PPI</a:t>
            </a:r>
            <a:endParaRPr lang="en-US" sz="2800" dirty="0">
              <a:latin typeface="Times New Roman" panose="02020603050405020304" pitchFamily="18" charset="0"/>
              <a:cs typeface="Times New Roman" panose="02020603050405020304" pitchFamily="18" charset="0"/>
            </a:endParaRPr>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894928"/>
            <a:ext cx="7552576" cy="5486400"/>
          </a:xfrm>
        </p:spPr>
      </p:pic>
    </p:spTree>
    <p:extLst>
      <p:ext uri="{BB962C8B-B14F-4D97-AF65-F5344CB8AC3E}">
        <p14:creationId xmlns:p14="http://schemas.microsoft.com/office/powerpoint/2010/main" val="315620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13308-F349-4B6D-A68A-DD1791B4A57B}" type="slidenum">
              <a:rPr lang="zh-CN" altLang="en-US" smtClean="0"/>
              <a:pPr/>
              <a:t>50</a:t>
            </a:fld>
            <a:endParaRPr lang="zh-CN" altLang="en-US"/>
          </a:p>
        </p:txBody>
      </p:sp>
      <p:sp>
        <p:nvSpPr>
          <p:cNvPr id="6" name="内容占位符 2"/>
          <p:cNvSpPr txBox="1">
            <a:spLocks/>
          </p:cNvSpPr>
          <p:nvPr/>
        </p:nvSpPr>
        <p:spPr>
          <a:xfrm>
            <a:off x="179512" y="404664"/>
            <a:ext cx="8829035" cy="2096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smtClean="0">
                <a:latin typeface="Times New Roman" panose="02020603050405020304" pitchFamily="18" charset="0"/>
                <a:cs typeface="Times New Roman" panose="02020603050405020304" pitchFamily="18" charset="0"/>
              </a:rPr>
              <a:t>Disentangling </a:t>
            </a:r>
            <a:r>
              <a:rPr lang="en-US" altLang="zh-CN" sz="2000" dirty="0">
                <a:latin typeface="Times New Roman" panose="02020603050405020304" pitchFamily="18" charset="0"/>
                <a:cs typeface="Times New Roman" panose="02020603050405020304" pitchFamily="18" charset="0"/>
              </a:rPr>
              <a:t>the exchange </a:t>
            </a:r>
            <a:r>
              <a:rPr lang="en-US" altLang="zh-CN" sz="2000" dirty="0" smtClean="0">
                <a:latin typeface="Times New Roman" panose="02020603050405020304" pitchFamily="18" charset="0"/>
                <a:cs typeface="Times New Roman" panose="02020603050405020304" pitchFamily="18" charset="0"/>
              </a:rPr>
              <a:t>rate pass-through effect.</a:t>
            </a:r>
            <a:endParaRPr lang="en-US" altLang="zh-CN" sz="2000" dirty="0">
              <a:latin typeface="Times New Roman" panose="02020603050405020304" pitchFamily="18" charset="0"/>
              <a:cs typeface="Times New Roman" panose="02020603050405020304" pitchFamily="18" charset="0"/>
            </a:endParaRPr>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836712"/>
            <a:ext cx="8064896" cy="5554967"/>
          </a:xfrm>
        </p:spPr>
      </p:pic>
    </p:spTree>
    <p:extLst>
      <p:ext uri="{BB962C8B-B14F-4D97-AF65-F5344CB8AC3E}">
        <p14:creationId xmlns:p14="http://schemas.microsoft.com/office/powerpoint/2010/main" val="2143605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13308-F349-4B6D-A68A-DD1791B4A57B}" type="slidenum">
              <a:rPr lang="zh-CN" altLang="en-US" smtClean="0"/>
              <a:pPr/>
              <a:t>51</a:t>
            </a:fld>
            <a:endParaRPr lang="zh-CN" altLang="en-US"/>
          </a:p>
        </p:txBody>
      </p:sp>
      <p:sp>
        <p:nvSpPr>
          <p:cNvPr id="6" name="内容占位符 2"/>
          <p:cNvSpPr>
            <a:spLocks noGrp="1"/>
          </p:cNvSpPr>
          <p:nvPr>
            <p:ph idx="1"/>
          </p:nvPr>
        </p:nvSpPr>
        <p:spPr>
          <a:xfrm>
            <a:off x="179512" y="764704"/>
            <a:ext cx="8829035" cy="2096315"/>
          </a:xfrm>
        </p:spPr>
        <p:txBody>
          <a:bodyPr>
            <a:noAutofit/>
          </a:bodyPr>
          <a:lstStyle/>
          <a:p>
            <a:r>
              <a:rPr lang="en-US" altLang="zh-CN" sz="2000" dirty="0">
                <a:latin typeface="Times New Roman" panose="02020603050405020304" pitchFamily="18" charset="0"/>
                <a:cs typeface="Times New Roman" panose="02020603050405020304" pitchFamily="18" charset="0"/>
              </a:rPr>
              <a:t>Using primary commodity price index from the IMF as a robustness </a:t>
            </a:r>
            <a:r>
              <a:rPr lang="en-US" altLang="zh-CN" sz="2000" dirty="0" smtClean="0">
                <a:latin typeface="Times New Roman" panose="02020603050405020304" pitchFamily="18" charset="0"/>
                <a:cs typeface="Times New Roman" panose="02020603050405020304" pitchFamily="18" charset="0"/>
              </a:rPr>
              <a:t>check.</a:t>
            </a:r>
          </a:p>
          <a:p>
            <a:r>
              <a:rPr lang="en-US" altLang="zh-CN" sz="2000" dirty="0" smtClean="0">
                <a:latin typeface="Times New Roman" panose="02020603050405020304" pitchFamily="18" charset="0"/>
                <a:cs typeface="Times New Roman" panose="02020603050405020304" pitchFamily="18" charset="0"/>
              </a:rPr>
              <a:t>The change of the ratios are smaller than the case with using industrial input price index, which is consistent with its relative down-</a:t>
            </a:r>
            <a:r>
              <a:rPr lang="en-US" altLang="zh-CN" sz="2000" dirty="0" err="1" smtClean="0">
                <a:latin typeface="Times New Roman" panose="02020603050405020304" pitchFamily="18" charset="0"/>
                <a:cs typeface="Times New Roman" panose="02020603050405020304" pitchFamily="18" charset="0"/>
              </a:rPr>
              <a:t>streamness</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8" name="标题 1"/>
          <p:cNvSpPr txBox="1">
            <a:spLocks/>
          </p:cNvSpPr>
          <p:nvPr/>
        </p:nvSpPr>
        <p:spPr>
          <a:xfrm>
            <a:off x="179512"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smtClean="0">
                <a:latin typeface="Times New Roman" panose="02020603050405020304" pitchFamily="18" charset="0"/>
                <a:cs typeface="Times New Roman" panose="02020603050405020304" pitchFamily="18" charset="0"/>
              </a:rPr>
              <a:t>Empirical </a:t>
            </a:r>
            <a:r>
              <a:rPr lang="en-US" altLang="zh-CN" sz="3200" dirty="0" smtClean="0">
                <a:latin typeface="Times New Roman" panose="02020603050405020304" pitchFamily="18" charset="0"/>
                <a:cs typeface="Times New Roman" panose="02020603050405020304" pitchFamily="18" charset="0"/>
              </a:rPr>
              <a:t>tests – robustness check</a:t>
            </a:r>
            <a:endParaRPr lang="zh-CN" altLang="en-US" sz="32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88" y="1864112"/>
            <a:ext cx="8580384" cy="4589224"/>
          </a:xfrm>
          <a:prstGeom prst="rect">
            <a:avLst/>
          </a:prstGeom>
        </p:spPr>
      </p:pic>
    </p:spTree>
    <p:extLst>
      <p:ext uri="{BB962C8B-B14F-4D97-AF65-F5344CB8AC3E}">
        <p14:creationId xmlns:p14="http://schemas.microsoft.com/office/powerpoint/2010/main" val="3218419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856984"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Empirical </a:t>
            </a:r>
            <a:r>
              <a:rPr lang="en-US" altLang="zh-CN" sz="3200" dirty="0" smtClean="0">
                <a:latin typeface="Times New Roman" panose="02020603050405020304" pitchFamily="18" charset="0"/>
                <a:cs typeface="Times New Roman" panose="02020603050405020304" pitchFamily="18" charset="0"/>
              </a:rPr>
              <a:t>tests </a:t>
            </a:r>
            <a:r>
              <a:rPr lang="en-US" altLang="zh-CN" sz="3200"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assuming </a:t>
            </a:r>
            <a:r>
              <a:rPr lang="en-US" altLang="zh-CN" sz="3200" dirty="0">
                <a:latin typeface="Times New Roman" panose="02020603050405020304" pitchFamily="18" charset="0"/>
                <a:cs typeface="Times New Roman" panose="02020603050405020304" pitchFamily="18" charset="0"/>
              </a:rPr>
              <a:t>heterogeneous countries</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836712"/>
                <a:ext cx="8507288" cy="5832648"/>
              </a:xfrm>
            </p:spPr>
            <p:txBody>
              <a:bodyPr>
                <a:noAutofit/>
              </a:bodyPr>
              <a:lstStyle/>
              <a:p>
                <a:pPr marL="0" indent="0">
                  <a:spcAft>
                    <a:spcPts val="1800"/>
                  </a:spcAft>
                  <a:buNone/>
                </a:pPr>
                <a14:m>
                  <m:oMathPara xmlns:m="http://schemas.openxmlformats.org/officeDocument/2006/math">
                    <m:oMathParaPr>
                      <m:jc m:val="center"/>
                    </m:oMathParaPr>
                    <m:oMath xmlns:m="http://schemas.openxmlformats.org/officeDocument/2006/math">
                      <m:r>
                        <m:rPr>
                          <m:sty m:val="p"/>
                        </m:rPr>
                        <a:rPr lang="en-US" altLang="zh-CN" sz="2000" b="0" i="0" smtClean="0">
                          <a:latin typeface="Cambria Math"/>
                        </a:rPr>
                        <m:t>Δ</m:t>
                      </m:r>
                      <m:r>
                        <a:rPr lang="en-US" altLang="zh-CN" sz="2000" b="0" i="1" smtClean="0">
                          <a:latin typeface="Cambria Math"/>
                        </a:rPr>
                        <m:t>𝑙𝑛𝐶𝑃</m:t>
                      </m:r>
                      <m:sSubSup>
                        <m:sSubSupPr>
                          <m:ctrlPr>
                            <a:rPr lang="en-US" altLang="zh-CN" sz="2000" b="0" i="1" smtClean="0">
                              <a:latin typeface="Cambria Math"/>
                            </a:rPr>
                          </m:ctrlPr>
                        </m:sSubSupPr>
                        <m:e>
                          <m:r>
                            <a:rPr lang="en-US" altLang="zh-CN" sz="2000" b="0" i="1" smtClean="0">
                              <a:latin typeface="Cambria Math"/>
                            </a:rPr>
                            <m:t>𝐼</m:t>
                          </m:r>
                        </m:e>
                        <m:sub>
                          <m:r>
                            <a:rPr lang="en-US" altLang="zh-CN" sz="2000" b="0" i="1" smtClean="0">
                              <a:latin typeface="Cambria Math"/>
                            </a:rPr>
                            <m:t>𝑡</m:t>
                          </m:r>
                        </m:sub>
                        <m:sup>
                          <m:r>
                            <a:rPr lang="en-US" altLang="zh-CN" sz="2000" b="0" i="1" smtClean="0">
                              <a:latin typeface="Cambria Math"/>
                            </a:rPr>
                            <m:t>𝑛</m:t>
                          </m:r>
                        </m:sup>
                      </m:sSub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𝛽</m:t>
                          </m:r>
                        </m:e>
                        <m:sub>
                          <m:r>
                            <a:rPr lang="en-US" altLang="zh-CN" sz="2000" b="0" i="1" smtClean="0">
                              <a:latin typeface="Cambria Math"/>
                            </a:rPr>
                            <m:t>1</m:t>
                          </m:r>
                        </m:sub>
                        <m:sup>
                          <m:r>
                            <m:rPr>
                              <m:sty m:val="p"/>
                            </m:rPr>
                            <a:rPr lang="en-US" altLang="zh-CN" sz="2000" b="0" i="0" smtClean="0">
                              <a:latin typeface="Cambria Math"/>
                            </a:rPr>
                            <m:t>n</m:t>
                          </m:r>
                        </m:sup>
                      </m:sSubSup>
                      <m:r>
                        <m:rPr>
                          <m:sty m:val="p"/>
                        </m:rPr>
                        <a:rPr lang="en-US" altLang="zh-CN" sz="2000">
                          <a:latin typeface="Cambria Math"/>
                        </a:rPr>
                        <m:t>Δ</m:t>
                      </m:r>
                      <m:r>
                        <a:rPr lang="en-US" altLang="zh-CN" sz="2000" i="1">
                          <a:latin typeface="Cambria Math"/>
                        </a:rPr>
                        <m:t>𝑙𝑛𝐶𝑃</m:t>
                      </m:r>
                      <m:sSubSup>
                        <m:sSubSupPr>
                          <m:ctrlPr>
                            <a:rPr lang="en-US" altLang="zh-CN" sz="2000" i="1">
                              <a:latin typeface="Cambria Math"/>
                            </a:rPr>
                          </m:ctrlPr>
                        </m:sSubSupPr>
                        <m:e>
                          <m:r>
                            <a:rPr lang="en-US" altLang="zh-CN" sz="2000" i="1">
                              <a:latin typeface="Cambria Math"/>
                            </a:rPr>
                            <m:t>𝐼</m:t>
                          </m:r>
                        </m:e>
                        <m:sub>
                          <m:r>
                            <a:rPr lang="en-US" altLang="zh-CN" sz="2000" i="1">
                              <a:latin typeface="Cambria Math"/>
                            </a:rPr>
                            <m:t>𝑡</m:t>
                          </m:r>
                          <m:r>
                            <a:rPr lang="en-US" altLang="zh-CN" sz="2000" b="0" i="1" smtClean="0">
                              <a:latin typeface="Cambria Math"/>
                            </a:rPr>
                            <m:t>−1</m:t>
                          </m:r>
                        </m:sub>
                        <m:sup>
                          <m:r>
                            <a:rPr lang="en-US" altLang="zh-CN" sz="2000" i="1">
                              <a:latin typeface="Cambria Math"/>
                            </a:rPr>
                            <m:t>𝑛</m:t>
                          </m:r>
                        </m:sup>
                      </m:sSubSup>
                      <m:r>
                        <a:rPr lang="en-US" altLang="zh-CN" sz="2000" b="0" i="1" smtClean="0">
                          <a:latin typeface="Cambria Math"/>
                        </a:rPr>
                        <m:t>+</m:t>
                      </m:r>
                      <m:r>
                        <m:rPr>
                          <m:sty m:val="p"/>
                        </m:rPr>
                        <a:rPr lang="el-GR" altLang="zh-CN" sz="2000" b="0" i="1" smtClean="0">
                          <a:latin typeface="Cambria Math"/>
                        </a:rPr>
                        <m:t>Σ</m:t>
                      </m:r>
                      <m:sSubSup>
                        <m:sSubSupPr>
                          <m:ctrlPr>
                            <a:rPr lang="en-US" altLang="zh-CN" sz="2000" b="0" i="1" smtClean="0">
                              <a:latin typeface="Cambria Math"/>
                            </a:rPr>
                          </m:ctrlPr>
                        </m:sSubSupPr>
                        <m:e>
                          <m:r>
                            <a:rPr lang="en-US" altLang="zh-CN" sz="2000" b="0" i="1" smtClean="0">
                              <a:latin typeface="Cambria Math"/>
                            </a:rPr>
                            <m:t>𝛽</m:t>
                          </m:r>
                        </m:e>
                        <m:sub>
                          <m:r>
                            <a:rPr lang="en-US" altLang="zh-CN" sz="2000" b="0" i="1" smtClean="0">
                              <a:latin typeface="Cambria Math"/>
                            </a:rPr>
                            <m:t>2</m:t>
                          </m:r>
                        </m:sub>
                        <m:sup>
                          <m:r>
                            <a:rPr lang="en-US" altLang="zh-CN" sz="2000" b="0" i="1" smtClean="0">
                              <a:latin typeface="Cambria Math"/>
                            </a:rPr>
                            <m:t>𝑛</m:t>
                          </m:r>
                        </m:sup>
                      </m:sSubSup>
                      <m:r>
                        <a:rPr lang="en-US" altLang="zh-CN" sz="2000" b="0" i="1" smtClean="0">
                          <a:latin typeface="Cambria Math"/>
                        </a:rPr>
                        <m:t>⋅</m:t>
                      </m:r>
                      <m:sSup>
                        <m:sSupPr>
                          <m:ctrlPr>
                            <a:rPr lang="en-US" altLang="zh-CN" sz="2000" b="0" i="1" smtClean="0">
                              <a:latin typeface="Cambria Math"/>
                            </a:rPr>
                          </m:ctrlPr>
                        </m:sSupPr>
                        <m:e>
                          <m:r>
                            <a:rPr lang="en-US" altLang="zh-CN" sz="2000" b="0" i="1" smtClean="0">
                              <a:latin typeface="Cambria Math"/>
                            </a:rPr>
                            <m:t>𝐼</m:t>
                          </m:r>
                        </m:e>
                        <m:sup>
                          <m:r>
                            <a:rPr lang="en-US" altLang="zh-CN" sz="2000" b="0" i="1" smtClean="0">
                              <a:latin typeface="Cambria Math"/>
                            </a:rPr>
                            <m:t>𝑛</m:t>
                          </m:r>
                        </m:sup>
                      </m:sSup>
                      <m:r>
                        <a:rPr lang="en-US" altLang="zh-CN" sz="2000" b="0" i="1" smtClean="0">
                          <a:latin typeface="Cambria Math"/>
                        </a:rPr>
                        <m:t>⋅</m:t>
                      </m:r>
                      <m:r>
                        <m:rPr>
                          <m:sty m:val="p"/>
                        </m:rPr>
                        <a:rPr lang="en-US" altLang="zh-CN" sz="2000" b="0" i="0" smtClean="0">
                          <a:latin typeface="Cambria Math"/>
                        </a:rPr>
                        <m:t>Δ</m:t>
                      </m:r>
                      <m:r>
                        <a:rPr lang="en-US" altLang="zh-CN" sz="2000" b="0" i="1" smtClean="0">
                          <a:latin typeface="Cambria Math"/>
                        </a:rPr>
                        <m:t>𝑙𝑛</m:t>
                      </m:r>
                      <m:sSubSup>
                        <m:sSubSupPr>
                          <m:ctrlPr>
                            <a:rPr lang="en-US" altLang="zh-CN" sz="2000" b="0" i="1" smtClean="0">
                              <a:latin typeface="Cambria Math"/>
                            </a:rPr>
                          </m:ctrlPr>
                        </m:sSubSupPr>
                        <m:e>
                          <m:r>
                            <a:rPr lang="en-US" altLang="zh-CN" sz="2000" i="1">
                              <a:latin typeface="Cambria Math"/>
                            </a:rPr>
                            <m:t>𝑃</m:t>
                          </m:r>
                        </m:e>
                        <m:sub>
                          <m:r>
                            <a:rPr lang="en-US" altLang="zh-CN" sz="2000" b="0" i="1" smtClean="0">
                              <a:latin typeface="Cambria Math"/>
                            </a:rPr>
                            <m:t>𝐼𝑛𝑑𝑢𝑠𝑡𝑟𝑖𝑎𝑙𝐼𝑛𝑝𝑢𝑡𝑠</m:t>
                          </m:r>
                          <m:r>
                            <a:rPr lang="en-US" altLang="zh-CN" sz="2000" b="0" i="1" smtClean="0">
                              <a:latin typeface="Cambria Math"/>
                            </a:rPr>
                            <m:t>,</m:t>
                          </m:r>
                          <m:r>
                            <a:rPr lang="en-US" altLang="zh-CN" sz="2000" b="0" i="1" smtClean="0">
                              <a:latin typeface="Cambria Math"/>
                            </a:rPr>
                            <m:t>𝑡</m:t>
                          </m:r>
                        </m:sub>
                        <m:sup>
                          <m:r>
                            <a:rPr lang="en-US" altLang="zh-CN" sz="2000" b="0" i="1" smtClean="0">
                              <a:latin typeface="Cambria Math"/>
                            </a:rPr>
                            <m:t>𝑛</m:t>
                          </m:r>
                        </m:sup>
                      </m:sSubSup>
                      <m:r>
                        <a:rPr lang="en-US" altLang="zh-CN" sz="2000" i="1">
                          <a:latin typeface="Cambria Math"/>
                        </a:rPr>
                        <m:t>+</m:t>
                      </m:r>
                      <m:sSubSup>
                        <m:sSubSupPr>
                          <m:ctrlPr>
                            <a:rPr lang="en-US" altLang="zh-CN" sz="2000" b="0" i="1" smtClean="0">
                              <a:latin typeface="Cambria Math"/>
                            </a:rPr>
                          </m:ctrlPr>
                        </m:sSubSupPr>
                        <m:e>
                          <m:r>
                            <a:rPr lang="en-US" altLang="zh-CN" sz="2000" b="0" i="1" smtClean="0">
                              <a:latin typeface="Cambria Math"/>
                            </a:rPr>
                            <m:t>𝑋</m:t>
                          </m:r>
                        </m:e>
                        <m:sub>
                          <m:r>
                            <a:rPr lang="en-US" altLang="zh-CN" sz="2000" b="0" i="1" smtClean="0">
                              <a:latin typeface="Cambria Math"/>
                            </a:rPr>
                            <m:t>𝑡</m:t>
                          </m:r>
                        </m:sub>
                        <m:sup>
                          <m:r>
                            <a:rPr lang="en-US" altLang="zh-CN" sz="2000" b="0" i="1" smtClean="0">
                              <a:latin typeface="Cambria Math"/>
                            </a:rPr>
                            <m:t>𝑛</m:t>
                          </m:r>
                        </m:sup>
                      </m:sSubSup>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𝜖</m:t>
                          </m:r>
                        </m:e>
                        <m:sub>
                          <m:r>
                            <a:rPr lang="en-US" altLang="zh-CN" sz="2000" b="0" i="1" smtClean="0">
                              <a:latin typeface="Cambria Math"/>
                            </a:rPr>
                            <m:t>𝐶𝑃𝐼</m:t>
                          </m:r>
                          <m:r>
                            <a:rPr lang="en-US" altLang="zh-CN" sz="2000" b="0" i="1" smtClean="0">
                              <a:latin typeface="Cambria Math"/>
                            </a:rPr>
                            <m:t>,</m:t>
                          </m:r>
                          <m:r>
                            <a:rPr lang="en-US" altLang="zh-CN" sz="2000" b="0" i="1" smtClean="0">
                              <a:latin typeface="Cambria Math"/>
                            </a:rPr>
                            <m:t>𝑡</m:t>
                          </m:r>
                        </m:sub>
                      </m:sSub>
                    </m:oMath>
                  </m:oMathPara>
                </a14:m>
                <a:endParaRPr lang="en-US" altLang="zh-CN" sz="2000" dirty="0">
                  <a:latin typeface="Times New Roman" panose="02020603050405020304" pitchFamily="18" charset="0"/>
                  <a:cs typeface="Times New Roman" panose="02020603050405020304" pitchFamily="18" charset="0"/>
                </a:endParaRPr>
              </a:p>
              <a:p>
                <a:pPr marL="0" indent="0">
                  <a:spcAft>
                    <a:spcPts val="3000"/>
                  </a:spcAft>
                  <a:buNone/>
                </a:pPr>
                <a14:m>
                  <m:oMathPara xmlns:m="http://schemas.openxmlformats.org/officeDocument/2006/math">
                    <m:oMathParaPr>
                      <m:jc m:val="center"/>
                    </m:oMathParaPr>
                    <m:oMath xmlns:m="http://schemas.openxmlformats.org/officeDocument/2006/math">
                      <m:r>
                        <m:rPr>
                          <m:sty m:val="p"/>
                        </m:rPr>
                        <a:rPr lang="en-US" altLang="zh-CN" sz="2000">
                          <a:latin typeface="Cambria Math"/>
                        </a:rPr>
                        <m:t>Δ</m:t>
                      </m:r>
                      <m:r>
                        <a:rPr lang="en-US" altLang="zh-CN" sz="2000" i="1">
                          <a:latin typeface="Cambria Math"/>
                        </a:rPr>
                        <m:t>𝑙𝑛</m:t>
                      </m:r>
                      <m:r>
                        <a:rPr lang="en-US" altLang="zh-CN" sz="2000" b="0" i="1" smtClean="0">
                          <a:latin typeface="Cambria Math"/>
                        </a:rPr>
                        <m:t>𝑃</m:t>
                      </m:r>
                      <m:r>
                        <a:rPr lang="en-US" altLang="zh-CN" sz="2000" i="1">
                          <a:latin typeface="Cambria Math"/>
                        </a:rPr>
                        <m:t>𝑃</m:t>
                      </m:r>
                      <m:sSubSup>
                        <m:sSubSupPr>
                          <m:ctrlPr>
                            <a:rPr lang="en-US" altLang="zh-CN" sz="2000" i="1">
                              <a:latin typeface="Cambria Math"/>
                            </a:rPr>
                          </m:ctrlPr>
                        </m:sSubSupPr>
                        <m:e>
                          <m:r>
                            <a:rPr lang="en-US" altLang="zh-CN" sz="2000" i="1">
                              <a:latin typeface="Cambria Math"/>
                            </a:rPr>
                            <m:t>𝐼</m:t>
                          </m:r>
                        </m:e>
                        <m:sub>
                          <m:r>
                            <a:rPr lang="en-US" altLang="zh-CN" sz="2000" i="1">
                              <a:latin typeface="Cambria Math"/>
                            </a:rPr>
                            <m:t>𝑡</m:t>
                          </m:r>
                        </m:sub>
                        <m:sup>
                          <m:r>
                            <a:rPr lang="en-US" altLang="zh-CN" sz="2000" i="1">
                              <a:latin typeface="Cambria Math"/>
                            </a:rPr>
                            <m:t>𝑛</m:t>
                          </m:r>
                        </m:sup>
                      </m:sSubSup>
                      <m:r>
                        <a:rPr lang="en-US" altLang="zh-CN" sz="2000" i="1">
                          <a:latin typeface="Cambria Math"/>
                        </a:rPr>
                        <m:t>=</m:t>
                      </m:r>
                      <m:sSubSup>
                        <m:sSubSupPr>
                          <m:ctrlPr>
                            <a:rPr lang="en-US" altLang="zh-CN" sz="2000" b="0" i="1" smtClean="0">
                              <a:latin typeface="Cambria Math"/>
                            </a:rPr>
                          </m:ctrlPr>
                        </m:sSubSupPr>
                        <m:e>
                          <m:r>
                            <a:rPr lang="en-US" altLang="zh-CN" sz="2000" b="0" i="1" smtClean="0">
                              <a:latin typeface="Cambria Math"/>
                            </a:rPr>
                            <m:t>𝛾</m:t>
                          </m:r>
                        </m:e>
                        <m:sub>
                          <m:r>
                            <a:rPr lang="en-US" altLang="zh-CN" sz="2000" i="1">
                              <a:latin typeface="Cambria Math"/>
                            </a:rPr>
                            <m:t>1</m:t>
                          </m:r>
                        </m:sub>
                        <m:sup>
                          <m:r>
                            <a:rPr lang="en-US" altLang="zh-CN" sz="2000" b="0" i="1" smtClean="0">
                              <a:latin typeface="Cambria Math"/>
                            </a:rPr>
                            <m:t>𝑛</m:t>
                          </m:r>
                        </m:sup>
                      </m:sSubSup>
                      <m:r>
                        <m:rPr>
                          <m:sty m:val="p"/>
                        </m:rPr>
                        <a:rPr lang="en-US" altLang="zh-CN" sz="2000">
                          <a:latin typeface="Cambria Math"/>
                        </a:rPr>
                        <m:t>Δ</m:t>
                      </m:r>
                      <m:r>
                        <a:rPr lang="en-US" altLang="zh-CN" sz="2000" i="1">
                          <a:latin typeface="Cambria Math"/>
                        </a:rPr>
                        <m:t>𝑙𝑛</m:t>
                      </m:r>
                      <m:r>
                        <a:rPr lang="en-US" altLang="zh-CN" sz="2000" b="0" i="1" smtClean="0">
                          <a:latin typeface="Cambria Math"/>
                        </a:rPr>
                        <m:t>𝑃</m:t>
                      </m:r>
                      <m:r>
                        <a:rPr lang="en-US" altLang="zh-CN" sz="2000" i="1">
                          <a:latin typeface="Cambria Math"/>
                        </a:rPr>
                        <m:t>𝑃</m:t>
                      </m:r>
                      <m:sSubSup>
                        <m:sSubSupPr>
                          <m:ctrlPr>
                            <a:rPr lang="en-US" altLang="zh-CN" sz="2000" i="1">
                              <a:latin typeface="Cambria Math"/>
                            </a:rPr>
                          </m:ctrlPr>
                        </m:sSubSupPr>
                        <m:e>
                          <m:r>
                            <a:rPr lang="en-US" altLang="zh-CN" sz="2000" i="1">
                              <a:latin typeface="Cambria Math"/>
                            </a:rPr>
                            <m:t>𝐼</m:t>
                          </m:r>
                        </m:e>
                        <m:sub>
                          <m:r>
                            <a:rPr lang="en-US" altLang="zh-CN" sz="2000" i="1">
                              <a:latin typeface="Cambria Math"/>
                            </a:rPr>
                            <m:t>𝑡</m:t>
                          </m:r>
                          <m:r>
                            <a:rPr lang="en-US" altLang="zh-CN" sz="2000" i="1">
                              <a:latin typeface="Cambria Math"/>
                            </a:rPr>
                            <m:t>−1</m:t>
                          </m:r>
                        </m:sub>
                        <m:sup>
                          <m:r>
                            <a:rPr lang="en-US" altLang="zh-CN" sz="2000" i="1">
                              <a:latin typeface="Cambria Math"/>
                            </a:rPr>
                            <m:t>𝑛</m:t>
                          </m:r>
                        </m:sup>
                      </m:sSubSup>
                      <m:r>
                        <a:rPr lang="en-US" altLang="zh-CN" sz="2000" i="1">
                          <a:latin typeface="Cambria Math"/>
                        </a:rPr>
                        <m:t>+</m:t>
                      </m:r>
                      <m:r>
                        <m:rPr>
                          <m:sty m:val="p"/>
                        </m:rPr>
                        <a:rPr lang="el-GR" altLang="zh-CN" sz="2000" i="1">
                          <a:latin typeface="Cambria Math"/>
                        </a:rPr>
                        <m:t>Σ</m:t>
                      </m:r>
                      <m:sSubSup>
                        <m:sSubSupPr>
                          <m:ctrlPr>
                            <a:rPr lang="en-US" altLang="zh-CN" sz="2000" i="1">
                              <a:latin typeface="Cambria Math"/>
                            </a:rPr>
                          </m:ctrlPr>
                        </m:sSubSupPr>
                        <m:e>
                          <m:r>
                            <a:rPr lang="en-US" altLang="zh-CN" sz="2000" b="0" i="1" smtClean="0">
                              <a:latin typeface="Cambria Math"/>
                            </a:rPr>
                            <m:t>𝛾</m:t>
                          </m:r>
                        </m:e>
                        <m:sub>
                          <m:r>
                            <a:rPr lang="en-US" altLang="zh-CN" sz="2000" i="1">
                              <a:latin typeface="Cambria Math"/>
                            </a:rPr>
                            <m:t>2</m:t>
                          </m:r>
                        </m:sub>
                        <m:sup>
                          <m:r>
                            <a:rPr lang="en-US" altLang="zh-CN" sz="2000" i="1">
                              <a:latin typeface="Cambria Math"/>
                            </a:rPr>
                            <m:t>𝑛</m:t>
                          </m:r>
                        </m:sup>
                      </m:sSubSup>
                      <m:r>
                        <a:rPr lang="en-US" altLang="zh-CN" sz="2000" i="1">
                          <a:latin typeface="Cambria Math"/>
                        </a:rPr>
                        <m:t>⋅</m:t>
                      </m:r>
                      <m:sSup>
                        <m:sSupPr>
                          <m:ctrlPr>
                            <a:rPr lang="en-US" altLang="zh-CN" sz="2000" i="1">
                              <a:latin typeface="Cambria Math"/>
                            </a:rPr>
                          </m:ctrlPr>
                        </m:sSupPr>
                        <m:e>
                          <m:r>
                            <a:rPr lang="en-US" altLang="zh-CN" sz="2000" i="1">
                              <a:latin typeface="Cambria Math"/>
                            </a:rPr>
                            <m:t>𝐼</m:t>
                          </m:r>
                        </m:e>
                        <m:sup>
                          <m:r>
                            <a:rPr lang="en-US" altLang="zh-CN" sz="2000" i="1">
                              <a:latin typeface="Cambria Math"/>
                            </a:rPr>
                            <m:t>𝑛</m:t>
                          </m:r>
                        </m:sup>
                      </m:sSup>
                      <m:r>
                        <a:rPr lang="en-US" altLang="zh-CN" sz="2000" i="1">
                          <a:latin typeface="Cambria Math"/>
                        </a:rPr>
                        <m:t>⋅</m:t>
                      </m:r>
                      <m:r>
                        <m:rPr>
                          <m:sty m:val="p"/>
                        </m:rPr>
                        <a:rPr lang="en-US" altLang="zh-CN" sz="2000">
                          <a:latin typeface="Cambria Math"/>
                        </a:rPr>
                        <m:t>Δ</m:t>
                      </m:r>
                      <m:r>
                        <a:rPr lang="en-US" altLang="zh-CN" sz="2000" i="1">
                          <a:latin typeface="Cambria Math"/>
                        </a:rPr>
                        <m:t>𝑙𝑛</m:t>
                      </m:r>
                      <m:sSubSup>
                        <m:sSubSupPr>
                          <m:ctrlPr>
                            <a:rPr lang="en-US" altLang="zh-CN" sz="2000" i="1">
                              <a:latin typeface="Cambria Math"/>
                            </a:rPr>
                          </m:ctrlPr>
                        </m:sSubSupPr>
                        <m:e>
                          <m:r>
                            <a:rPr lang="en-US" altLang="zh-CN" sz="2000" i="1">
                              <a:latin typeface="Cambria Math"/>
                            </a:rPr>
                            <m:t>𝑃</m:t>
                          </m:r>
                        </m:e>
                        <m:sub>
                          <m:r>
                            <a:rPr lang="en-US" altLang="zh-CN" sz="2000" i="1">
                              <a:latin typeface="Cambria Math"/>
                            </a:rPr>
                            <m:t>𝐼𝑛𝑑𝑢𝑠𝑡𝑟𝑖𝑎𝑙𝐼𝑛𝑝𝑢𝑡𝑠</m:t>
                          </m:r>
                          <m:r>
                            <a:rPr lang="en-US" altLang="zh-CN" sz="2000" i="1">
                              <a:latin typeface="Cambria Math"/>
                            </a:rPr>
                            <m:t>,</m:t>
                          </m:r>
                          <m:r>
                            <a:rPr lang="en-US" altLang="zh-CN" sz="2000" i="1">
                              <a:latin typeface="Cambria Math"/>
                            </a:rPr>
                            <m:t>𝑡</m:t>
                          </m:r>
                        </m:sub>
                        <m:sup>
                          <m:r>
                            <a:rPr lang="en-US" altLang="zh-CN" sz="2000" i="1">
                              <a:latin typeface="Cambria Math"/>
                            </a:rPr>
                            <m:t>𝑛</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𝑋</m:t>
                          </m:r>
                        </m:e>
                        <m:sub>
                          <m:r>
                            <a:rPr lang="en-US" altLang="zh-CN" sz="2000" i="1">
                              <a:latin typeface="Cambria Math"/>
                            </a:rPr>
                            <m:t>𝑡</m:t>
                          </m:r>
                        </m:sub>
                        <m:sup>
                          <m:r>
                            <a:rPr lang="en-US" altLang="zh-CN" sz="2000" i="1">
                              <a:latin typeface="Cambria Math"/>
                            </a:rPr>
                            <m:t>𝑛</m:t>
                          </m:r>
                        </m:sup>
                      </m:sSubSup>
                      <m:r>
                        <a:rPr lang="en-US" altLang="zh-CN" sz="2000" i="1">
                          <a:latin typeface="Cambria Math"/>
                        </a:rPr>
                        <m:t>+</m:t>
                      </m:r>
                      <m:sSub>
                        <m:sSubPr>
                          <m:ctrlPr>
                            <a:rPr lang="en-US" altLang="zh-CN" sz="2000" i="1">
                              <a:latin typeface="Cambria Math"/>
                            </a:rPr>
                          </m:ctrlPr>
                        </m:sSubPr>
                        <m:e>
                          <m:r>
                            <a:rPr lang="en-US" altLang="zh-CN" sz="2000" i="1">
                              <a:latin typeface="Cambria Math"/>
                            </a:rPr>
                            <m:t>𝜖</m:t>
                          </m:r>
                        </m:e>
                        <m:sub>
                          <m:r>
                            <a:rPr lang="en-US" altLang="zh-CN" sz="2000" b="0" i="1" smtClean="0">
                              <a:latin typeface="Cambria Math"/>
                            </a:rPr>
                            <m:t>𝑃</m:t>
                          </m:r>
                          <m:r>
                            <a:rPr lang="en-US" altLang="zh-CN" sz="2000" i="1">
                              <a:latin typeface="Cambria Math"/>
                            </a:rPr>
                            <m:t>𝑃𝐼</m:t>
                          </m:r>
                          <m:r>
                            <a:rPr lang="en-US" altLang="zh-CN" sz="2000" i="1">
                              <a:latin typeface="Cambria Math"/>
                            </a:rPr>
                            <m:t>,</m:t>
                          </m:r>
                          <m:r>
                            <a:rPr lang="en-US" altLang="zh-CN" sz="2000" i="1">
                              <a:latin typeface="Cambria Math"/>
                            </a:rPr>
                            <m:t>𝑡</m:t>
                          </m:r>
                        </m:sub>
                      </m:sSub>
                    </m:oMath>
                  </m:oMathPara>
                </a14:m>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836712"/>
                <a:ext cx="8507288" cy="5832648"/>
              </a:xfrm>
              <a:blipFill rotWithShape="1">
                <a:blip r:embed="rId3"/>
                <a:stretch>
                  <a:fillRect/>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52</a:t>
            </a:fld>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768" y="2060848"/>
            <a:ext cx="5963568" cy="4330392"/>
          </a:xfrm>
          <a:prstGeom prst="rect">
            <a:avLst/>
          </a:prstGeom>
        </p:spPr>
      </p:pic>
    </p:spTree>
    <p:extLst>
      <p:ext uri="{BB962C8B-B14F-4D97-AF65-F5344CB8AC3E}">
        <p14:creationId xmlns:p14="http://schemas.microsoft.com/office/powerpoint/2010/main" val="255613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62272"/>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Calibration</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692696"/>
                <a:ext cx="8229600" cy="6120680"/>
              </a:xfrm>
            </p:spPr>
            <p:txBody>
              <a:bodyPr>
                <a:normAutofit/>
              </a:bodyPr>
              <a:lstStyle/>
              <a:p>
                <a:pPr>
                  <a:spcAft>
                    <a:spcPts val="600"/>
                  </a:spcAft>
                </a:pPr>
                <a:r>
                  <a:rPr lang="en-US" altLang="zh-CN" sz="2000" dirty="0">
                    <a:latin typeface="Times New Roman" panose="02020603050405020304" pitchFamily="18" charset="0"/>
                    <a:cs typeface="Times New Roman" panose="02020603050405020304" pitchFamily="18" charset="0"/>
                  </a:rPr>
                  <a:t>Match the model to bilateral trade shares constructed from WIOD data in 1998 and 2005. </a:t>
                </a:r>
              </a:p>
              <a:p>
                <a:pPr>
                  <a:spcAft>
                    <a:spcPts val="600"/>
                  </a:spcAft>
                </a:pPr>
                <a:r>
                  <a:rPr lang="en-US" altLang="zh-CN" sz="2000" dirty="0">
                    <a:latin typeface="Times New Roman" panose="02020603050405020304" pitchFamily="18" charset="0"/>
                    <a:cs typeface="Times New Roman" panose="02020603050405020304" pitchFamily="18" charset="0"/>
                  </a:rPr>
                  <a:t>Focus on </a:t>
                </a:r>
                <a:r>
                  <a:rPr lang="en-US" altLang="zh-CN" sz="2000" dirty="0" smtClean="0">
                    <a:latin typeface="Times New Roman" panose="02020603050405020304" pitchFamily="18" charset="0"/>
                    <a:cs typeface="Times New Roman" panose="02020603050405020304" pitchFamily="18" charset="0"/>
                  </a:rPr>
                  <a:t>40</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countries </a:t>
                </a:r>
                <a:r>
                  <a:rPr lang="en-US" altLang="zh-CN" sz="2000" dirty="0" smtClean="0">
                    <a:latin typeface="Times New Roman" panose="02020603050405020304" pitchFamily="18" charset="0"/>
                    <a:cs typeface="Times New Roman" panose="02020603050405020304" pitchFamily="18" charset="0"/>
                  </a:rPr>
                  <a:t>included in WIOD.</a:t>
                </a:r>
                <a:endParaRPr lang="en-US" altLang="zh-CN" sz="2000" dirty="0">
                  <a:latin typeface="Times New Roman" panose="02020603050405020304" pitchFamily="18" charset="0"/>
                  <a:cs typeface="Times New Roman" panose="02020603050405020304" pitchFamily="18" charset="0"/>
                </a:endParaRPr>
              </a:p>
              <a:p>
                <a:pPr>
                  <a:spcAft>
                    <a:spcPts val="600"/>
                  </a:spcAft>
                </a:pPr>
                <a:r>
                  <a:rPr lang="en-US" altLang="zh-CN" sz="2000" dirty="0">
                    <a:latin typeface="Times New Roman" panose="02020603050405020304" pitchFamily="18" charset="0"/>
                    <a:cs typeface="Times New Roman" panose="02020603050405020304" pitchFamily="18" charset="0"/>
                  </a:rPr>
                  <a:t>Mapping target: bilateral shares of intermediate goods and final goods.</a:t>
                </a:r>
              </a:p>
              <a:p>
                <a:pPr>
                  <a:spcAft>
                    <a:spcPts val="600"/>
                  </a:spcAft>
                </a:pPr>
                <a14:m>
                  <m:oMath xmlns:m="http://schemas.openxmlformats.org/officeDocument/2006/math">
                    <m:r>
                      <a:rPr lang="en-US" altLang="zh-CN" sz="2000" i="1">
                        <a:latin typeface="Cambria Math"/>
                        <a:cs typeface="Times New Roman" panose="02020603050405020304" pitchFamily="18" charset="0"/>
                      </a:rPr>
                      <m:t>2(</m:t>
                    </m:r>
                    <m:sSup>
                      <m:sSupPr>
                        <m:ctrlPr>
                          <a:rPr lang="en-US" altLang="zh-CN" sz="2000" i="1">
                            <a:latin typeface="Cambria Math"/>
                            <a:cs typeface="Times New Roman" panose="02020603050405020304" pitchFamily="18" charset="0"/>
                          </a:rPr>
                        </m:ctrlPr>
                      </m:sSupPr>
                      <m:e>
                        <m:r>
                          <a:rPr lang="en-US" altLang="zh-CN" sz="2000" i="1">
                            <a:latin typeface="Cambria Math"/>
                            <a:cs typeface="Times New Roman" panose="02020603050405020304" pitchFamily="18" charset="0"/>
                          </a:rPr>
                          <m:t>𝑁</m:t>
                        </m:r>
                      </m:e>
                      <m:sup>
                        <m:r>
                          <a:rPr lang="en-US" altLang="zh-CN" sz="2000" i="1">
                            <a:latin typeface="Cambria Math"/>
                            <a:cs typeface="Times New Roman" panose="02020603050405020304" pitchFamily="18" charset="0"/>
                          </a:rPr>
                          <m:t>2</m:t>
                        </m:r>
                      </m:sup>
                    </m:sSup>
                    <m:r>
                      <a:rPr lang="en-US" altLang="zh-CN" sz="2000" i="1">
                        <a:latin typeface="Cambria Math"/>
                        <a:cs typeface="Times New Roman" panose="02020603050405020304" pitchFamily="18" charset="0"/>
                      </a:rPr>
                      <m:t>−</m:t>
                    </m:r>
                    <m:r>
                      <a:rPr lang="en-US" altLang="zh-CN" sz="2000" i="1">
                        <a:latin typeface="Cambria Math"/>
                        <a:cs typeface="Times New Roman" panose="02020603050405020304" pitchFamily="18" charset="0"/>
                      </a:rPr>
                      <m:t>𝑁</m:t>
                    </m:r>
                    <m:r>
                      <a:rPr lang="en-US" altLang="zh-CN" sz="2000" i="1">
                        <a:latin typeface="Cambria Math"/>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moments in total.</a:t>
                </a:r>
              </a:p>
              <a:p>
                <a:pPr>
                  <a:spcAft>
                    <a:spcPts val="1200"/>
                  </a:spcAft>
                </a:pPr>
                <a:r>
                  <a:rPr lang="en-US" altLang="zh-CN" sz="2000" dirty="0" smtClean="0">
                    <a:latin typeface="Times New Roman" panose="02020603050405020304" pitchFamily="18" charset="0"/>
                    <a:cs typeface="Times New Roman" panose="02020603050405020304" pitchFamily="18" charset="0"/>
                  </a:rPr>
                  <a:t>Pre-determined </a:t>
                </a:r>
                <a:r>
                  <a:rPr lang="en-US" altLang="zh-CN" sz="2000" dirty="0">
                    <a:latin typeface="Times New Roman" panose="02020603050405020304" pitchFamily="18" charset="0"/>
                    <a:cs typeface="Times New Roman" panose="02020603050405020304" pitchFamily="18" charset="0"/>
                  </a:rPr>
                  <a:t>variables: </a:t>
                </a:r>
              </a:p>
              <a:p>
                <a:pPr>
                  <a:spcAft>
                    <a:spcPts val="1200"/>
                  </a:spcAft>
                </a:pPr>
                <a:endParaRPr lang="en-US" altLang="zh-CN" sz="2000" dirty="0">
                  <a:latin typeface="Times New Roman" panose="02020603050405020304" pitchFamily="18" charset="0"/>
                  <a:cs typeface="Times New Roman" panose="02020603050405020304" pitchFamily="18" charset="0"/>
                </a:endParaRPr>
              </a:p>
              <a:p>
                <a:pPr>
                  <a:spcAft>
                    <a:spcPts val="1200"/>
                  </a:spcAft>
                </a:pPr>
                <a:endParaRPr lang="en-US" altLang="zh-CN" sz="2000" dirty="0">
                  <a:latin typeface="Times New Roman" panose="02020603050405020304" pitchFamily="18" charset="0"/>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692696"/>
                <a:ext cx="8229600" cy="6120680"/>
              </a:xfrm>
              <a:blipFill rotWithShape="1">
                <a:blip r:embed="rId3"/>
                <a:stretch>
                  <a:fillRect l="-593" t="-49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53</a:t>
            </a:fld>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400983"/>
            <a:ext cx="7632848" cy="2692313"/>
          </a:xfrm>
          <a:prstGeom prst="rect">
            <a:avLst/>
          </a:prstGeom>
        </p:spPr>
      </p:pic>
    </p:spTree>
    <p:extLst>
      <p:ext uri="{BB962C8B-B14F-4D97-AF65-F5344CB8AC3E}">
        <p14:creationId xmlns:p14="http://schemas.microsoft.com/office/powerpoint/2010/main" val="3164821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052736"/>
                <a:ext cx="8229600" cy="4824536"/>
              </a:xfrm>
            </p:spPr>
            <p:txBody>
              <a:bodyPr>
                <a:normAutofit lnSpcReduction="10000"/>
              </a:bodyPr>
              <a:lstStyle/>
              <a:p>
                <a:pPr>
                  <a:spcAft>
                    <a:spcPts val="1800"/>
                  </a:spcAft>
                </a:pPr>
                <a:r>
                  <a:rPr lang="en-US" altLang="zh-CN" sz="2400" dirty="0" smtClean="0">
                    <a:latin typeface="Times New Roman" panose="02020603050405020304" pitchFamily="18" charset="0"/>
                    <a:cs typeface="Times New Roman" panose="02020603050405020304" pitchFamily="18" charset="0"/>
                  </a:rPr>
                  <a:t>Trade costs: </a:t>
                </a:r>
                <a14:m>
                  <m:oMath xmlns:m="http://schemas.openxmlformats.org/officeDocument/2006/math">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𝜏</m:t>
                        </m:r>
                      </m:e>
                      <m:sup>
                        <m:r>
                          <a:rPr lang="en-US" altLang="zh-CN" sz="2400" b="0" i="1" smtClean="0">
                            <a:latin typeface="Cambria Math"/>
                            <a:cs typeface="Times New Roman" panose="02020603050405020304" pitchFamily="18" charset="0"/>
                          </a:rPr>
                          <m:t>𝑖𝑛</m:t>
                        </m:r>
                      </m:sup>
                    </m:s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𝜏</m:t>
                    </m:r>
                    <m:sSup>
                      <m:sSupPr>
                        <m:ctrlPr>
                          <a:rPr lang="en-US" altLang="zh-CN" sz="2400" b="0" i="1" smtClean="0">
                            <a:latin typeface="Cambria Math"/>
                            <a:cs typeface="Times New Roman" panose="02020603050405020304" pitchFamily="18" charset="0"/>
                          </a:rPr>
                        </m:ctrlPr>
                      </m:sSupPr>
                      <m:e>
                        <m:d>
                          <m:dPr>
                            <m:ctrlPr>
                              <a:rPr lang="en-US" altLang="zh-CN" sz="2400" b="0" i="1" smtClean="0">
                                <a:latin typeface="Cambria Math"/>
                                <a:cs typeface="Times New Roman" panose="02020603050405020304" pitchFamily="18" charset="0"/>
                              </a:rPr>
                            </m:ctrlPr>
                          </m:dPr>
                          <m:e>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𝑑</m:t>
                                </m:r>
                              </m:e>
                              <m:sup>
                                <m:r>
                                  <a:rPr lang="en-US" altLang="zh-CN" sz="2400" b="0" i="1" smtClean="0">
                                    <a:latin typeface="Cambria Math"/>
                                    <a:cs typeface="Times New Roman" panose="02020603050405020304" pitchFamily="18" charset="0"/>
                                  </a:rPr>
                                  <m:t>𝑖𝑛</m:t>
                                </m:r>
                              </m:sup>
                            </m:sSup>
                          </m:e>
                        </m:d>
                      </m:e>
                      <m:sup>
                        <m:r>
                          <a:rPr lang="en-US" altLang="zh-CN" sz="2400" b="0" i="1" smtClean="0">
                            <a:latin typeface="Cambria Math"/>
                            <a:cs typeface="Times New Roman" panose="02020603050405020304" pitchFamily="18" charset="0"/>
                          </a:rPr>
                          <m:t>𝜌</m:t>
                        </m:r>
                      </m:sup>
                    </m:sSup>
                  </m:oMath>
                </a14:m>
                <a:r>
                  <a:rPr lang="en-US" altLang="zh-CN" sz="2400" dirty="0">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altLang="zh-CN" sz="2400" b="0" i="1" smtClean="0">
                            <a:latin typeface="Cambria Math"/>
                            <a:cs typeface="Times New Roman" panose="02020603050405020304" pitchFamily="18" charset="0"/>
                          </a:rPr>
                        </m:ctrlPr>
                      </m:sSupPr>
                      <m:e>
                        <m:r>
                          <a:rPr lang="en-US" altLang="zh-CN" sz="2400" b="0" i="1" smtClean="0">
                            <a:latin typeface="Cambria Math"/>
                            <a:cs typeface="Times New Roman" panose="02020603050405020304" pitchFamily="18" charset="0"/>
                          </a:rPr>
                          <m:t>𝑑</m:t>
                        </m:r>
                      </m:e>
                      <m:sup>
                        <m:r>
                          <a:rPr lang="en-US" altLang="zh-CN" sz="2400" b="0" i="1" smtClean="0">
                            <a:latin typeface="Cambria Math"/>
                            <a:cs typeface="Times New Roman" panose="02020603050405020304" pitchFamily="18" charset="0"/>
                          </a:rPr>
                          <m:t>𝑖𝑛</m:t>
                        </m:r>
                      </m:sup>
                    </m:sSup>
                  </m:oMath>
                </a14:m>
                <a:r>
                  <a:rPr lang="en-US" altLang="zh-CN" sz="2400" dirty="0">
                    <a:latin typeface="Times New Roman" panose="02020603050405020304" pitchFamily="18" charset="0"/>
                    <a:cs typeface="Times New Roman" panose="02020603050405020304" pitchFamily="18" charset="0"/>
                  </a:rPr>
                  <a:t> is the bilateral distance.</a:t>
                </a:r>
              </a:p>
              <a:p>
                <a:pPr>
                  <a:spcAft>
                    <a:spcPts val="1800"/>
                  </a:spcAft>
                </a:pPr>
                <a:r>
                  <a:rPr lang="en-US" altLang="zh-CN" sz="2400" dirty="0">
                    <a:latin typeface="Times New Roman" panose="02020603050405020304" pitchFamily="18" charset="0"/>
                    <a:cs typeface="Times New Roman" panose="02020603050405020304" pitchFamily="18" charset="0"/>
                  </a:rPr>
                  <a:t>Assume the productivity parameter in service sector is the geometric mean of manufacturing sector for each country. </a:t>
                </a:r>
              </a:p>
              <a:p>
                <a:pPr>
                  <a:spcAft>
                    <a:spcPts val="1800"/>
                  </a:spcAft>
                </a:pPr>
                <a:r>
                  <a:rPr lang="en-US" altLang="zh-CN" sz="2400" dirty="0">
                    <a:latin typeface="Times New Roman" panose="02020603050405020304" pitchFamily="18" charset="0"/>
                    <a:cs typeface="Times New Roman" panose="02020603050405020304" pitchFamily="18" charset="0"/>
                  </a:rPr>
                  <a:t>Normalize the productivity parameters of manufacturing sector in each stage of  country 1 </a:t>
                </a:r>
                <a:r>
                  <a:rPr lang="en-US" altLang="zh-CN" sz="2400" dirty="0" smtClean="0">
                    <a:latin typeface="Times New Roman" panose="02020603050405020304" pitchFamily="18" charset="0"/>
                    <a:cs typeface="Times New Roman" panose="02020603050405020304" pitchFamily="18" charset="0"/>
                  </a:rPr>
                  <a:t>(USA) as </a:t>
                </a:r>
                <a:r>
                  <a:rPr lang="en-US" altLang="zh-CN" sz="2400" dirty="0">
                    <a:latin typeface="Times New Roman" panose="02020603050405020304" pitchFamily="18" charset="0"/>
                    <a:cs typeface="Times New Roman" panose="02020603050405020304" pitchFamily="18" charset="0"/>
                  </a:rPr>
                  <a:t>unit.</a:t>
                </a:r>
              </a:p>
              <a:p>
                <a:pPr>
                  <a:spcAft>
                    <a:spcPts val="1800"/>
                  </a:spcAft>
                </a:pPr>
                <a:r>
                  <a:rPr lang="en-US" altLang="zh-CN" sz="2400" dirty="0">
                    <a:latin typeface="Times New Roman" panose="02020603050405020304" pitchFamily="18" charset="0"/>
                    <a:cs typeface="Times New Roman" panose="02020603050405020304" pitchFamily="18" charset="0"/>
                  </a:rPr>
                  <a:t>Choice variables: </a:t>
                </a:r>
                <a14:m>
                  <m:oMath xmlns:m="http://schemas.openxmlformats.org/officeDocument/2006/math">
                    <m:sSubSup>
                      <m:sSubSupPr>
                        <m:ctrlPr>
                          <a:rPr lang="en-US" altLang="zh-CN" sz="2400" b="0" i="1" smtClean="0">
                            <a:latin typeface="Cambria Math"/>
                            <a:cs typeface="Times New Roman" panose="02020603050405020304" pitchFamily="18" charset="0"/>
                          </a:rPr>
                        </m:ctrlPr>
                      </m:sSubSupPr>
                      <m:e>
                        <m:d>
                          <m:dPr>
                            <m:begChr m:val="{"/>
                            <m:endChr m:val="}"/>
                            <m:ctrlPr>
                              <a:rPr lang="en-US" altLang="zh-CN" sz="2400" b="0" i="1" smtClean="0">
                                <a:latin typeface="Cambria Math"/>
                                <a:cs typeface="Times New Roman" panose="02020603050405020304" pitchFamily="18" charset="0"/>
                              </a:rPr>
                            </m:ctrlPr>
                          </m:dPr>
                          <m:e>
                            <m:sSubSup>
                              <m:sSubSupPr>
                                <m:ctrlPr>
                                  <a:rPr lang="en-US" altLang="zh-CN" sz="2400" b="0" i="1" smtClean="0">
                                    <a:latin typeface="Cambria Math"/>
                                    <a:cs typeface="Times New Roman" panose="02020603050405020304" pitchFamily="18" charset="0"/>
                                  </a:rPr>
                                </m:ctrlPr>
                              </m:sSubSupPr>
                              <m:e>
                                <m:r>
                                  <a:rPr lang="en-US" altLang="zh-CN" sz="2400" b="0" i="1" smtClean="0">
                                    <a:latin typeface="Cambria Math"/>
                                    <a:cs typeface="Times New Roman" panose="02020603050405020304" pitchFamily="18" charset="0"/>
                                  </a:rPr>
                                  <m:t>𝑇</m:t>
                                </m:r>
                              </m:e>
                              <m:sub>
                                <m:r>
                                  <a:rPr lang="en-US" altLang="zh-CN" sz="2400" b="0" i="1" smtClean="0">
                                    <a:latin typeface="Cambria Math"/>
                                    <a:cs typeface="Times New Roman" panose="02020603050405020304" pitchFamily="18" charset="0"/>
                                  </a:rPr>
                                  <m:t>𝑔</m:t>
                                </m:r>
                                <m:r>
                                  <a:rPr lang="en-US" altLang="zh-CN" sz="2400" b="0" i="1" smtClean="0">
                                    <a:latin typeface="Cambria Math"/>
                                    <a:cs typeface="Times New Roman" panose="02020603050405020304" pitchFamily="18" charset="0"/>
                                  </a:rPr>
                                  <m:t>=1,…,</m:t>
                                </m:r>
                                <m:r>
                                  <a:rPr lang="en-US" altLang="zh-CN" sz="2400" b="0" i="1" smtClean="0">
                                    <a:latin typeface="Cambria Math"/>
                                    <a:cs typeface="Times New Roman" panose="02020603050405020304" pitchFamily="18" charset="0"/>
                                  </a:rPr>
                                  <m:t>𝐺</m:t>
                                </m:r>
                              </m:sub>
                              <m:sup>
                                <m:r>
                                  <a:rPr lang="en-US" altLang="zh-CN" sz="2400" b="0" i="1" smtClean="0">
                                    <a:latin typeface="Cambria Math"/>
                                    <a:cs typeface="Times New Roman" panose="02020603050405020304" pitchFamily="18" charset="0"/>
                                  </a:rPr>
                                  <m:t>𝑛</m:t>
                                </m:r>
                              </m:sup>
                            </m:sSubSup>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𝜏</m:t>
                            </m:r>
                            <m:r>
                              <a:rPr lang="en-US" altLang="zh-CN" sz="2400" b="0" i="1" smtClean="0">
                                <a:latin typeface="Cambria Math"/>
                                <a:cs typeface="Times New Roman" panose="02020603050405020304" pitchFamily="18" charset="0"/>
                              </a:rPr>
                              <m:t>,</m:t>
                            </m:r>
                            <m:r>
                              <a:rPr lang="en-US" altLang="zh-CN" sz="2400" b="0" i="1" smtClean="0">
                                <a:latin typeface="Cambria Math"/>
                                <a:cs typeface="Times New Roman" panose="02020603050405020304" pitchFamily="18" charset="0"/>
                              </a:rPr>
                              <m:t>𝜌</m:t>
                            </m:r>
                          </m:e>
                        </m:d>
                      </m:e>
                      <m:sub>
                        <m:r>
                          <a:rPr lang="en-US" altLang="zh-CN" sz="2400" b="0" i="1" smtClean="0">
                            <a:latin typeface="Cambria Math"/>
                            <a:cs typeface="Times New Roman" panose="02020603050405020304" pitchFamily="18" charset="0"/>
                          </a:rPr>
                          <m:t>𝑛</m:t>
                        </m:r>
                        <m:r>
                          <a:rPr lang="en-US" altLang="zh-CN" sz="2400" b="0" i="1" smtClean="0">
                            <a:latin typeface="Cambria Math"/>
                            <a:cs typeface="Times New Roman" panose="02020603050405020304" pitchFamily="18" charset="0"/>
                          </a:rPr>
                          <m:t>=2</m:t>
                        </m:r>
                      </m:sub>
                      <m:sup>
                        <m:r>
                          <a:rPr lang="en-US" altLang="zh-CN" sz="2400" b="0" i="1" smtClean="0">
                            <a:latin typeface="Cambria Math"/>
                            <a:cs typeface="Times New Roman" panose="02020603050405020304" pitchFamily="18" charset="0"/>
                          </a:rPr>
                          <m:t>𝑁</m:t>
                        </m:r>
                      </m:sup>
                    </m:sSubSup>
                  </m:oMath>
                </a14:m>
                <a:r>
                  <a:rPr lang="en-US" altLang="zh-CN" sz="2400" dirty="0">
                    <a:latin typeface="Times New Roman" panose="02020603050405020304" pitchFamily="18" charset="0"/>
                    <a:cs typeface="Times New Roman" panose="02020603050405020304" pitchFamily="18" charset="0"/>
                  </a:rPr>
                  <a:t>. </a:t>
                </a:r>
              </a:p>
              <a:p>
                <a:pPr>
                  <a:spcAft>
                    <a:spcPts val="1200"/>
                  </a:spcAft>
                </a:pPr>
                <a14:m>
                  <m:oMath xmlns:m="http://schemas.openxmlformats.org/officeDocument/2006/math">
                    <m:r>
                      <a:rPr lang="en-US" altLang="zh-CN" sz="2400" b="0" i="1" dirty="0" smtClean="0">
                        <a:latin typeface="Cambria Math"/>
                        <a:cs typeface="Times New Roman" panose="02020603050405020304" pitchFamily="18" charset="0"/>
                      </a:rPr>
                      <m:t>𝐺</m:t>
                    </m:r>
                    <m:d>
                      <m:dPr>
                        <m:ctrlPr>
                          <a:rPr lang="en-US" altLang="zh-CN" sz="2400" b="0" i="1" dirty="0" smtClean="0">
                            <a:latin typeface="Cambria Math"/>
                            <a:cs typeface="Times New Roman" panose="02020603050405020304" pitchFamily="18" charset="0"/>
                          </a:rPr>
                        </m:ctrlPr>
                      </m:dPr>
                      <m:e>
                        <m:r>
                          <a:rPr lang="en-US" altLang="zh-CN" sz="2400" b="0" i="1" dirty="0" smtClean="0">
                            <a:latin typeface="Cambria Math"/>
                            <a:cs typeface="Times New Roman" panose="02020603050405020304" pitchFamily="18" charset="0"/>
                          </a:rPr>
                          <m:t>𝑁</m:t>
                        </m:r>
                        <m:r>
                          <a:rPr lang="en-US" altLang="zh-CN" sz="2400" b="0" i="1" dirty="0" smtClean="0">
                            <a:latin typeface="Cambria Math"/>
                            <a:cs typeface="Times New Roman" panose="02020603050405020304" pitchFamily="18" charset="0"/>
                          </a:rPr>
                          <m:t>−1</m:t>
                        </m:r>
                      </m:e>
                    </m:d>
                    <m:r>
                      <a:rPr lang="en-US" altLang="zh-CN" sz="2400" b="0" i="1" dirty="0" smtClean="0">
                        <a:latin typeface="Cambria Math"/>
                        <a:cs typeface="Times New Roman" panose="02020603050405020304" pitchFamily="18" charset="0"/>
                      </a:rPr>
                      <m:t>+</m:t>
                    </m:r>
                    <m:r>
                      <a:rPr lang="en-US" altLang="zh-CN" sz="2400" b="0" i="1" dirty="0" smtClean="0">
                        <a:latin typeface="Cambria Math"/>
                        <a:cs typeface="Times New Roman" panose="02020603050405020304" pitchFamily="18" charset="0"/>
                      </a:rPr>
                      <m:t>2</m:t>
                    </m:r>
                  </m:oMath>
                </a14:m>
                <a:r>
                  <a:rPr lang="en-US" altLang="zh-CN" sz="2400" dirty="0">
                    <a:latin typeface="Times New Roman" panose="02020603050405020304" pitchFamily="18" charset="0"/>
                    <a:cs typeface="Times New Roman" panose="02020603050405020304" pitchFamily="18" charset="0"/>
                  </a:rPr>
                  <a:t> unknown variables.</a:t>
                </a:r>
              </a:p>
              <a:p>
                <a:pPr>
                  <a:spcAft>
                    <a:spcPts val="1200"/>
                  </a:spcAft>
                </a:pPr>
                <a:r>
                  <a:rPr lang="en-US" altLang="zh-CN" sz="2400" dirty="0">
                    <a:latin typeface="Times New Roman" panose="02020603050405020304" pitchFamily="18" charset="0"/>
                    <a:cs typeface="Times New Roman" panose="02020603050405020304" pitchFamily="18" charset="0"/>
                  </a:rPr>
                  <a:t>The model is over identified.</a:t>
                </a:r>
              </a:p>
              <a:p>
                <a:pPr lvl="1">
                  <a:spcAft>
                    <a:spcPts val="1200"/>
                  </a:spcAft>
                </a:pPr>
                <a:endParaRPr lang="zh-CN" altLang="en-US" sz="2000" dirty="0">
                  <a:latin typeface="Times New Roman" panose="02020603050405020304" pitchFamily="18" charset="0"/>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052736"/>
                <a:ext cx="8229600" cy="4824536"/>
              </a:xfrm>
              <a:blipFill rotWithShape="1">
                <a:blip r:embed="rId2"/>
                <a:stretch>
                  <a:fillRect l="-963" t="-632" r="-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54</a:t>
            </a:fld>
            <a:endParaRPr lang="zh-CN" altLang="en-US"/>
          </a:p>
        </p:txBody>
      </p:sp>
      <p:sp>
        <p:nvSpPr>
          <p:cNvPr id="5" name="标题 1"/>
          <p:cNvSpPr txBox="1">
            <a:spLocks/>
          </p:cNvSpPr>
          <p:nvPr/>
        </p:nvSpPr>
        <p:spPr>
          <a:xfrm>
            <a:off x="17951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a:latin typeface="Times New Roman" panose="02020603050405020304" pitchFamily="18" charset="0"/>
                <a:cs typeface="Times New Roman" panose="02020603050405020304" pitchFamily="18" charset="0"/>
              </a:rPr>
              <a:t>Calibration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874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69652"/>
            <a:ext cx="7704856" cy="5655692"/>
          </a:xfrm>
          <a:prstGeom prst="rect">
            <a:avLst/>
          </a:prstGeom>
        </p:spPr>
      </p:pic>
      <p:sp>
        <p:nvSpPr>
          <p:cNvPr id="2" name="标题 1"/>
          <p:cNvSpPr>
            <a:spLocks noGrp="1"/>
          </p:cNvSpPr>
          <p:nvPr>
            <p:ph type="title"/>
          </p:nvPr>
        </p:nvSpPr>
        <p:spPr>
          <a:xfrm>
            <a:off x="179512" y="-171400"/>
            <a:ext cx="8229600" cy="1143000"/>
          </a:xfrm>
        </p:spPr>
        <p:txBody>
          <a:bodyPr>
            <a:normAutofit/>
          </a:bodyPr>
          <a:lstStyle/>
          <a:p>
            <a:pPr algn="l"/>
            <a:r>
              <a:rPr lang="en-US" altLang="zh-CN" sz="2400" dirty="0" smtClean="0">
                <a:latin typeface="Times New Roman" panose="02020603050405020304" pitchFamily="18" charset="0"/>
                <a:cs typeface="Times New Roman" panose="02020603050405020304" pitchFamily="18" charset="0"/>
              </a:rPr>
              <a:t>Empirics</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vs. </a:t>
            </a:r>
            <a:r>
              <a:rPr lang="en-US" altLang="zh-CN" sz="2400" dirty="0" smtClean="0">
                <a:latin typeface="Times New Roman" panose="02020603050405020304" pitchFamily="18" charset="0"/>
                <a:cs typeface="Times New Roman" panose="02020603050405020304" pitchFamily="18" charset="0"/>
              </a:rPr>
              <a:t>calibration (two-stage): </a:t>
            </a:r>
            <a:r>
              <a:rPr lang="en-US" altLang="zh-CN" sz="2400" dirty="0">
                <a:latin typeface="Times New Roman" panose="02020603050405020304" pitchFamily="18" charset="0"/>
                <a:cs typeface="Times New Roman" panose="02020603050405020304" pitchFamily="18" charset="0"/>
              </a:rPr>
              <a:t>PPI response to industrial price shock (1998)</a:t>
            </a:r>
            <a:endParaRPr lang="zh-CN"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55</a:t>
            </a:fld>
            <a:endParaRPr lang="zh-CN" altLang="en-US"/>
          </a:p>
        </p:txBody>
      </p:sp>
    </p:spTree>
    <p:extLst>
      <p:ext uri="{BB962C8B-B14F-4D97-AF65-F5344CB8AC3E}">
        <p14:creationId xmlns:p14="http://schemas.microsoft.com/office/powerpoint/2010/main" val="4022119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11" y="869744"/>
            <a:ext cx="7758921" cy="5655600"/>
          </a:xfrm>
          <a:prstGeom prst="rect">
            <a:avLst/>
          </a:prstGeom>
        </p:spPr>
      </p:pic>
      <p:sp>
        <p:nvSpPr>
          <p:cNvPr id="2" name="标题 1"/>
          <p:cNvSpPr>
            <a:spLocks noGrp="1"/>
          </p:cNvSpPr>
          <p:nvPr>
            <p:ph type="title"/>
          </p:nvPr>
        </p:nvSpPr>
        <p:spPr>
          <a:xfrm>
            <a:off x="179512" y="-171400"/>
            <a:ext cx="8568952" cy="1143000"/>
          </a:xfrm>
        </p:spPr>
        <p:txBody>
          <a:bodyPr>
            <a:normAutofit/>
          </a:bodyPr>
          <a:lstStyle/>
          <a:p>
            <a:pPr algn="l"/>
            <a:r>
              <a:rPr lang="en-US" altLang="zh-CN" sz="2400" dirty="0" smtClean="0">
                <a:latin typeface="Times New Roman" panose="02020603050405020304" pitchFamily="18" charset="0"/>
                <a:cs typeface="Times New Roman" panose="02020603050405020304" pitchFamily="18" charset="0"/>
              </a:rPr>
              <a:t>Empirics</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vs. </a:t>
            </a:r>
            <a:r>
              <a:rPr lang="en-US" altLang="zh-CN" sz="2400" dirty="0" smtClean="0">
                <a:latin typeface="Times New Roman" panose="02020603050405020304" pitchFamily="18" charset="0"/>
                <a:cs typeface="Times New Roman" panose="02020603050405020304" pitchFamily="18" charset="0"/>
              </a:rPr>
              <a:t>calibration (three-stage): </a:t>
            </a:r>
            <a:r>
              <a:rPr lang="en-US" altLang="zh-CN" sz="2400" dirty="0">
                <a:latin typeface="Times New Roman" panose="02020603050405020304" pitchFamily="18" charset="0"/>
                <a:cs typeface="Times New Roman" panose="02020603050405020304" pitchFamily="18" charset="0"/>
              </a:rPr>
              <a:t>PPI response to industrial price shock (2005)</a:t>
            </a:r>
            <a:endParaRPr lang="zh-CN"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56</a:t>
            </a:fld>
            <a:endParaRPr lang="zh-CN" altLang="en-US"/>
          </a:p>
        </p:txBody>
      </p:sp>
    </p:spTree>
    <p:extLst>
      <p:ext uri="{BB962C8B-B14F-4D97-AF65-F5344CB8AC3E}">
        <p14:creationId xmlns:p14="http://schemas.microsoft.com/office/powerpoint/2010/main" val="2761829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69744"/>
            <a:ext cx="7734865" cy="5655600"/>
          </a:xfrm>
          <a:prstGeom prst="rect">
            <a:avLst/>
          </a:prstGeom>
        </p:spPr>
      </p:pic>
      <p:sp>
        <p:nvSpPr>
          <p:cNvPr id="2" name="标题 1"/>
          <p:cNvSpPr>
            <a:spLocks noGrp="1"/>
          </p:cNvSpPr>
          <p:nvPr>
            <p:ph type="title"/>
          </p:nvPr>
        </p:nvSpPr>
        <p:spPr>
          <a:xfrm>
            <a:off x="179512" y="-171400"/>
            <a:ext cx="8568952" cy="1143000"/>
          </a:xfrm>
        </p:spPr>
        <p:txBody>
          <a:bodyPr>
            <a:normAutofit/>
          </a:bodyPr>
          <a:lstStyle/>
          <a:p>
            <a:pPr algn="l"/>
            <a:r>
              <a:rPr lang="en-US" altLang="zh-CN" sz="2400" dirty="0" smtClean="0">
                <a:latin typeface="Times New Roman" panose="02020603050405020304" pitchFamily="18" charset="0"/>
                <a:cs typeface="Times New Roman" panose="02020603050405020304" pitchFamily="18" charset="0"/>
              </a:rPr>
              <a:t>Empirics</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vs. </a:t>
            </a:r>
            <a:r>
              <a:rPr lang="en-US" altLang="zh-CN" sz="2400" dirty="0" smtClean="0">
                <a:latin typeface="Times New Roman" panose="02020603050405020304" pitchFamily="18" charset="0"/>
                <a:cs typeface="Times New Roman" panose="02020603050405020304" pitchFamily="18" charset="0"/>
              </a:rPr>
              <a:t>calibration (four-stage): </a:t>
            </a:r>
            <a:r>
              <a:rPr lang="en-US" altLang="zh-CN" sz="2400" dirty="0">
                <a:latin typeface="Times New Roman" panose="02020603050405020304" pitchFamily="18" charset="0"/>
                <a:cs typeface="Times New Roman" panose="02020603050405020304" pitchFamily="18" charset="0"/>
              </a:rPr>
              <a:t>PPI response to industrial price shock (2005)</a:t>
            </a:r>
            <a:endParaRPr lang="zh-CN"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57</a:t>
            </a:fld>
            <a:endParaRPr lang="zh-CN" altLang="en-US"/>
          </a:p>
        </p:txBody>
      </p:sp>
    </p:spTree>
    <p:extLst>
      <p:ext uri="{BB962C8B-B14F-4D97-AF65-F5344CB8AC3E}">
        <p14:creationId xmlns:p14="http://schemas.microsoft.com/office/powerpoint/2010/main" val="29452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smtClean="0">
                <a:latin typeface="Times New Roman" panose="02020603050405020304" pitchFamily="18" charset="0"/>
                <a:cs typeface="Times New Roman" panose="02020603050405020304" pitchFamily="18" charset="0"/>
              </a:rPr>
              <a:t>Empirics</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vs. calibration</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57200" y="803845"/>
            <a:ext cx="8363272" cy="4785395"/>
          </a:xfrm>
        </p:spPr>
        <p:txBody>
          <a:bodyPr>
            <a:normAutofit/>
          </a:bodyPr>
          <a:lstStyle/>
          <a:p>
            <a:pPr>
              <a:spcAft>
                <a:spcPts val="600"/>
              </a:spcAft>
            </a:pPr>
            <a:r>
              <a:rPr lang="en-US" altLang="zh-CN" sz="2000" dirty="0">
                <a:latin typeface="Times New Roman" panose="02020603050405020304" pitchFamily="18" charset="0"/>
                <a:cs typeface="Times New Roman" panose="02020603050405020304" pitchFamily="18" charset="0"/>
              </a:rPr>
              <a:t>Y-axis: The response of PPI inflation to first stage technology shock calibrated by using 1998 and 2005 WIOD data.</a:t>
            </a:r>
          </a:p>
          <a:p>
            <a:pPr>
              <a:spcAft>
                <a:spcPts val="600"/>
              </a:spcAft>
            </a:pPr>
            <a:r>
              <a:rPr lang="en-US" altLang="zh-CN" sz="2000" dirty="0">
                <a:latin typeface="Times New Roman" panose="02020603050405020304" pitchFamily="18" charset="0"/>
                <a:cs typeface="Times New Roman" panose="02020603050405020304" pitchFamily="18" charset="0"/>
              </a:rPr>
              <a:t>X-axis: Country-specific response of PPI inflation to </a:t>
            </a:r>
            <a:r>
              <a:rPr lang="en-US" altLang="zh-CN" sz="2000" dirty="0" smtClean="0">
                <a:latin typeface="Times New Roman" panose="02020603050405020304" pitchFamily="18" charset="0"/>
                <a:cs typeface="Times New Roman" panose="02020603050405020304" pitchFamily="18" charset="0"/>
              </a:rPr>
              <a:t>industrial input </a:t>
            </a:r>
            <a:r>
              <a:rPr lang="en-US" altLang="zh-CN" sz="2000" dirty="0">
                <a:latin typeface="Times New Roman" panose="02020603050405020304" pitchFamily="18" charset="0"/>
                <a:cs typeface="Times New Roman" panose="02020603050405020304" pitchFamily="18" charset="0"/>
              </a:rPr>
              <a:t>price shock constructed by empirical regression using data from </a:t>
            </a:r>
            <a:r>
              <a:rPr lang="en-US" altLang="zh-CN" sz="2000" dirty="0" smtClean="0">
                <a:latin typeface="Times New Roman" panose="02020603050405020304" pitchFamily="18" charset="0"/>
                <a:cs typeface="Times New Roman" panose="02020603050405020304" pitchFamily="18" charset="0"/>
              </a:rPr>
              <a:t>1981-2001 </a:t>
            </a:r>
            <a:r>
              <a:rPr lang="en-US" altLang="zh-CN" sz="2000" dirty="0">
                <a:latin typeface="Times New Roman" panose="02020603050405020304" pitchFamily="18" charset="0"/>
                <a:cs typeface="Times New Roman" panose="02020603050405020304" pitchFamily="18" charset="0"/>
              </a:rPr>
              <a:t>and </a:t>
            </a:r>
            <a:r>
              <a:rPr lang="en-US" altLang="zh-CN" sz="2000" dirty="0" smtClean="0">
                <a:latin typeface="Times New Roman" panose="02020603050405020304" pitchFamily="18" charset="0"/>
                <a:cs typeface="Times New Roman" panose="02020603050405020304" pitchFamily="18" charset="0"/>
              </a:rPr>
              <a:t>2002-2014. </a:t>
            </a:r>
            <a:endParaRPr lang="en-US" altLang="zh-CN"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58</a:t>
            </a:fld>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68960"/>
            <a:ext cx="4218209" cy="309634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838" y="3068959"/>
            <a:ext cx="4247878" cy="3096345"/>
          </a:xfrm>
          <a:prstGeom prst="rect">
            <a:avLst/>
          </a:prstGeom>
        </p:spPr>
      </p:pic>
      <p:sp>
        <p:nvSpPr>
          <p:cNvPr id="10" name="TextBox 9"/>
          <p:cNvSpPr txBox="1"/>
          <p:nvPr/>
        </p:nvSpPr>
        <p:spPr>
          <a:xfrm>
            <a:off x="1763688" y="2730406"/>
            <a:ext cx="18002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Data before 2002</a:t>
            </a:r>
            <a:endParaRPr lang="en-US"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084168" y="2730406"/>
            <a:ext cx="18002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Data after 2002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821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a:bodyPr>
          <a:lstStyle/>
          <a:p>
            <a:pPr>
              <a:spcAft>
                <a:spcPts val="1200"/>
              </a:spcAft>
            </a:pPr>
            <a:r>
              <a:rPr lang="en-US" sz="2800" dirty="0">
                <a:latin typeface="Times New Roman" panose="02020603050405020304" pitchFamily="18" charset="0"/>
                <a:cs typeface="Times New Roman" panose="02020603050405020304" pitchFamily="18" charset="0"/>
              </a:rPr>
              <a:t>Correlation between CPI and PPI used to be high but started to decline after 2001.</a:t>
            </a:r>
          </a:p>
          <a:p>
            <a:pPr>
              <a:spcAft>
                <a:spcPts val="1200"/>
              </a:spcAft>
            </a:pPr>
            <a:r>
              <a:rPr lang="en-US" sz="2800" dirty="0">
                <a:latin typeface="Times New Roman" panose="02020603050405020304" pitchFamily="18" charset="0"/>
                <a:cs typeface="Times New Roman" panose="02020603050405020304" pitchFamily="18" charset="0"/>
              </a:rPr>
              <a:t>Lengthening of GVCs may play an important role.</a:t>
            </a:r>
          </a:p>
          <a:p>
            <a:r>
              <a:rPr lang="en-US" sz="2800" dirty="0">
                <a:latin typeface="Times New Roman" panose="02020603050405020304" pitchFamily="18" charset="0"/>
                <a:cs typeface="Times New Roman" panose="02020603050405020304" pitchFamily="18" charset="0"/>
              </a:rPr>
              <a:t>Implication: Optimal monetary policy needs to take into producer prices, whose weight depends on the nature of the production process.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59</a:t>
            </a:fld>
            <a:endParaRPr lang="zh-CN" altLang="en-US"/>
          </a:p>
        </p:txBody>
      </p:sp>
      <p:sp>
        <p:nvSpPr>
          <p:cNvPr id="6" name="标题 1"/>
          <p:cNvSpPr txBox="1">
            <a:spLocks/>
          </p:cNvSpPr>
          <p:nvPr/>
        </p:nvSpPr>
        <p:spPr>
          <a:xfrm>
            <a:off x="179512"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dirty="0">
                <a:solidFill>
                  <a:srgbClr val="0070C0"/>
                </a:solidFill>
                <a:latin typeface="Times New Roman" panose="02020603050405020304" pitchFamily="18" charset="0"/>
                <a:cs typeface="Times New Roman" panose="02020603050405020304" pitchFamily="18" charset="0"/>
              </a:rPr>
              <a:t>Take-away</a:t>
            </a:r>
            <a:endParaRPr lang="zh-CN" alt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83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6" name="Title 1"/>
          <p:cNvSpPr txBox="1">
            <a:spLocks/>
          </p:cNvSpPr>
          <p:nvPr/>
        </p:nvSpPr>
        <p:spPr>
          <a:xfrm>
            <a:off x="171128" y="116632"/>
            <a:ext cx="8515672" cy="8080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latin typeface="Times New Roman" panose="02020603050405020304" pitchFamily="18" charset="0"/>
                <a:cs typeface="Times New Roman" panose="02020603050405020304" pitchFamily="18" charset="0"/>
              </a:rPr>
              <a:t>Pre-2001 time-series correlations stochastically dominate post-2001</a:t>
            </a:r>
            <a:endParaRPr lang="en-US" sz="2400" dirty="0">
              <a:latin typeface="Times New Roman" panose="02020603050405020304" pitchFamily="18" charset="0"/>
              <a:cs typeface="Times New Roman" panose="02020603050405020304" pitchFamily="18" charset="0"/>
            </a:endParaRPr>
          </a:p>
        </p:txBody>
      </p:sp>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5888" y="836712"/>
            <a:ext cx="6544464" cy="4754080"/>
          </a:xfrm>
        </p:spPr>
      </p:pic>
      <p:sp>
        <p:nvSpPr>
          <p:cNvPr id="7" name="内容占位符 2"/>
          <p:cNvSpPr txBox="1">
            <a:spLocks/>
          </p:cNvSpPr>
          <p:nvPr/>
        </p:nvSpPr>
        <p:spPr>
          <a:xfrm>
            <a:off x="457200" y="5805264"/>
            <a:ext cx="8363272"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altLang="zh-CN" sz="2000" dirty="0" smtClean="0">
                <a:latin typeface="Times New Roman" panose="02020603050405020304" pitchFamily="18" charset="0"/>
                <a:cs typeface="Times New Roman" panose="02020603050405020304" pitchFamily="18" charset="0"/>
              </a:rPr>
              <a:t>By Kolmogorov-Smirnov test for stochastic dominance, the pre-2001 period stochastically dominates post-2001 period at 5% significance level.</a:t>
            </a:r>
          </a:p>
        </p:txBody>
      </p:sp>
      <p:sp>
        <p:nvSpPr>
          <p:cNvPr id="8" name="TextBox 7"/>
          <p:cNvSpPr txBox="1"/>
          <p:nvPr/>
        </p:nvSpPr>
        <p:spPr>
          <a:xfrm>
            <a:off x="5003423" y="2730406"/>
            <a:ext cx="1080745" cy="338554"/>
          </a:xfrm>
          <a:prstGeom prst="rect">
            <a:avLst/>
          </a:prstGeom>
          <a:noFill/>
        </p:spPr>
        <p:txBody>
          <a:bodyPr wrap="none" rtlCol="0">
            <a:spAutoFit/>
          </a:bodyPr>
          <a:lstStyle/>
          <a:p>
            <a:r>
              <a:rPr lang="en-US" sz="1600" dirty="0" smtClean="0"/>
              <a:t>2002-2007</a:t>
            </a:r>
            <a:endParaRPr lang="en-US" sz="1600" dirty="0"/>
          </a:p>
        </p:txBody>
      </p:sp>
      <p:sp>
        <p:nvSpPr>
          <p:cNvPr id="9" name="TextBox 8"/>
          <p:cNvSpPr txBox="1"/>
          <p:nvPr/>
        </p:nvSpPr>
        <p:spPr>
          <a:xfrm>
            <a:off x="6083543" y="3501008"/>
            <a:ext cx="1080745" cy="338554"/>
          </a:xfrm>
          <a:prstGeom prst="rect">
            <a:avLst/>
          </a:prstGeom>
          <a:noFill/>
        </p:spPr>
        <p:txBody>
          <a:bodyPr wrap="none" rtlCol="0">
            <a:spAutoFit/>
          </a:bodyPr>
          <a:lstStyle/>
          <a:p>
            <a:r>
              <a:rPr lang="en-US" sz="1600" dirty="0" smtClean="0"/>
              <a:t>1996-2001</a:t>
            </a:r>
            <a:endParaRPr lang="en-US" sz="1600" dirty="0"/>
          </a:p>
        </p:txBody>
      </p:sp>
    </p:spTree>
    <p:extLst>
      <p:ext uri="{BB962C8B-B14F-4D97-AF65-F5344CB8AC3E}">
        <p14:creationId xmlns:p14="http://schemas.microsoft.com/office/powerpoint/2010/main" val="138778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Monetary policy</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57200" y="1036346"/>
            <a:ext cx="8507288" cy="5633014"/>
          </a:xfrm>
        </p:spPr>
        <p:txBody>
          <a:bodyPr>
            <a:noAutofit/>
          </a:bodyPr>
          <a:lstStyle/>
          <a:p>
            <a:pPr marL="0" indent="0">
              <a:spcAft>
                <a:spcPts val="600"/>
              </a:spcAft>
              <a:buNone/>
            </a:pPr>
            <a:r>
              <a:rPr lang="en-US" altLang="zh-CN" sz="2400" dirty="0">
                <a:solidFill>
                  <a:srgbClr val="0070C0"/>
                </a:solidFill>
                <a:latin typeface="Times New Roman" panose="02020603050405020304" pitchFamily="18" charset="0"/>
                <a:cs typeface="Times New Roman" panose="02020603050405020304" pitchFamily="18" charset="0"/>
              </a:rPr>
              <a:t>Huang and Liu (JME 2005) </a:t>
            </a:r>
          </a:p>
          <a:p>
            <a:pPr>
              <a:spcAft>
                <a:spcPts val="600"/>
              </a:spcAft>
            </a:pPr>
            <a:r>
              <a:rPr lang="en-US" altLang="zh-CN" sz="2400" dirty="0">
                <a:latin typeface="Times New Roman" panose="02020603050405020304" pitchFamily="18" charset="0"/>
                <a:cs typeface="Times New Roman" panose="02020603050405020304" pitchFamily="18" charset="0"/>
              </a:rPr>
              <a:t>New Keynesian framework, and closed economy.</a:t>
            </a:r>
          </a:p>
          <a:p>
            <a:pPr>
              <a:spcAft>
                <a:spcPts val="600"/>
              </a:spcAft>
            </a:pPr>
            <a:r>
              <a:rPr lang="en-US" altLang="zh-CN" sz="2400" dirty="0">
                <a:latin typeface="Times New Roman" panose="02020603050405020304" pitchFamily="18" charset="0"/>
                <a:cs typeface="Times New Roman" panose="02020603050405020304" pitchFamily="18" charset="0"/>
              </a:rPr>
              <a:t>2 stage production function; constant returns to scale at each stage.</a:t>
            </a:r>
          </a:p>
          <a:p>
            <a:pPr>
              <a:spcAft>
                <a:spcPts val="1200"/>
              </a:spcAft>
            </a:pPr>
            <a:r>
              <a:rPr lang="en-US" altLang="zh-CN" sz="2400" dirty="0">
                <a:latin typeface="Times New Roman" panose="02020603050405020304" pitchFamily="18" charset="0"/>
                <a:cs typeface="Times New Roman" panose="02020603050405020304" pitchFamily="18" charset="0"/>
              </a:rPr>
              <a:t>Result: </a:t>
            </a:r>
            <a:r>
              <a:rPr lang="en-US" altLang="zh-CN" sz="2400" dirty="0">
                <a:solidFill>
                  <a:srgbClr val="C00000"/>
                </a:solidFill>
                <a:latin typeface="Times New Roman" panose="02020603050405020304" pitchFamily="18" charset="0"/>
                <a:cs typeface="Times New Roman" panose="02020603050405020304" pitchFamily="18" charset="0"/>
              </a:rPr>
              <a:t>Both CPI and PPI appear in the welfare loss function.</a:t>
            </a:r>
            <a:endParaRPr lang="en-US" altLang="zh-CN" sz="2400" dirty="0">
              <a:latin typeface="Times New Roman" panose="02020603050405020304" pitchFamily="18" charset="0"/>
              <a:cs typeface="Times New Roman" panose="02020603050405020304" pitchFamily="18" charset="0"/>
            </a:endParaRPr>
          </a:p>
          <a:p>
            <a:pPr marL="0" indent="0">
              <a:spcAft>
                <a:spcPts val="600"/>
              </a:spcAft>
              <a:buNone/>
            </a:pPr>
            <a:r>
              <a:rPr lang="en-US" altLang="zh-CN" sz="2400" dirty="0">
                <a:solidFill>
                  <a:srgbClr val="0070C0"/>
                </a:solidFill>
                <a:latin typeface="Times New Roman" panose="02020603050405020304" pitchFamily="18" charset="0"/>
                <a:cs typeface="Times New Roman" panose="02020603050405020304" pitchFamily="18" charset="0"/>
              </a:rPr>
              <a:t>Wei and Xie (2017b, </a:t>
            </a:r>
            <a:r>
              <a:rPr lang="en-US" altLang="zh-CN" sz="2000" dirty="0">
                <a:solidFill>
                  <a:srgbClr val="0070C0"/>
                </a:solidFill>
                <a:latin typeface="Times New Roman" panose="02020603050405020304" pitchFamily="18" charset="0"/>
                <a:cs typeface="Times New Roman" panose="02020603050405020304" pitchFamily="18" charset="0"/>
              </a:rPr>
              <a:t>still incomplete): </a:t>
            </a:r>
            <a:r>
              <a:rPr lang="en-US" altLang="zh-CN" sz="2000" dirty="0">
                <a:latin typeface="Times New Roman" panose="02020603050405020304" pitchFamily="18" charset="0"/>
                <a:cs typeface="Times New Roman" panose="02020603050405020304" pitchFamily="18" charset="0"/>
              </a:rPr>
              <a:t>Extending Huang and Liu (2005) </a:t>
            </a:r>
          </a:p>
          <a:p>
            <a:pPr>
              <a:spcAft>
                <a:spcPts val="600"/>
              </a:spcAft>
            </a:pPr>
            <a:r>
              <a:rPr lang="en-US" altLang="zh-CN" sz="2400" dirty="0">
                <a:latin typeface="Times New Roman" panose="02020603050405020304" pitchFamily="18" charset="0"/>
                <a:cs typeface="Times New Roman" panose="02020603050405020304" pitchFamily="18" charset="0"/>
              </a:rPr>
              <a:t>G stages of production ; Vertical input-output structure.</a:t>
            </a:r>
          </a:p>
          <a:p>
            <a:pPr>
              <a:spcAft>
                <a:spcPts val="600"/>
              </a:spcAft>
            </a:pPr>
            <a:r>
              <a:rPr lang="en-US" altLang="zh-CN" sz="2400" dirty="0">
                <a:latin typeface="Times New Roman" panose="02020603050405020304" pitchFamily="18" charset="0"/>
                <a:cs typeface="Times New Roman" panose="02020603050405020304" pitchFamily="18" charset="0"/>
              </a:rPr>
              <a:t>Results: </a:t>
            </a:r>
          </a:p>
          <a:p>
            <a:pPr lvl="1">
              <a:spcAft>
                <a:spcPts val="600"/>
              </a:spcAft>
            </a:pPr>
            <a:r>
              <a:rPr lang="en-US" altLang="zh-CN" sz="2400" dirty="0">
                <a:latin typeface="Times New Roman" panose="02020603050405020304" pitchFamily="18" charset="0"/>
                <a:cs typeface="Times New Roman" panose="02020603050405020304" pitchFamily="18" charset="0"/>
              </a:rPr>
              <a:t>Both CPI and a version of PPI in an optimal Taylor rule;</a:t>
            </a:r>
          </a:p>
          <a:p>
            <a:pPr lvl="1">
              <a:spcAft>
                <a:spcPts val="2400"/>
              </a:spcAft>
            </a:pPr>
            <a:r>
              <a:rPr lang="en-US" altLang="zh-CN" sz="2400" dirty="0">
                <a:solidFill>
                  <a:srgbClr val="C00000"/>
                </a:solidFill>
                <a:latin typeface="Times New Roman" panose="02020603050405020304" pitchFamily="18" charset="0"/>
                <a:cs typeface="Times New Roman" panose="02020603050405020304" pitchFamily="18" charset="0"/>
              </a:rPr>
              <a:t>The weights on PPI and CPI depend on the number of production stages.</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val="339964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229600" cy="1143000"/>
          </a:xfrm>
        </p:spPr>
        <p:txBody>
          <a:bodyPr>
            <a:normAutofit/>
          </a:bodyPr>
          <a:lstStyle/>
          <a:p>
            <a:pPr algn="l"/>
            <a:r>
              <a:rPr lang="en-US" altLang="zh-CN" sz="3200" dirty="0">
                <a:latin typeface="Times New Roman" panose="02020603050405020304" pitchFamily="18" charset="0"/>
                <a:cs typeface="Times New Roman" panose="02020603050405020304" pitchFamily="18" charset="0"/>
              </a:rPr>
              <a:t>Monetary policy – welfare loss function</a:t>
            </a: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764704"/>
                <a:ext cx="8435280" cy="5688632"/>
              </a:xfrm>
            </p:spPr>
            <p:txBody>
              <a:bodyPr>
                <a:noAutofit/>
              </a:bodyPr>
              <a:lstStyle/>
              <a:p>
                <a:pPr marL="0" indent="0">
                  <a:buNone/>
                </a:pPr>
                <a:r>
                  <a:rPr lang="en-US" altLang="zh-CN" sz="2000" dirty="0" smtClean="0">
                    <a:latin typeface="Times New Roman" panose="02020603050405020304" pitchFamily="18" charset="0"/>
                    <a:cs typeface="Times New Roman" panose="02020603050405020304" pitchFamily="18" charset="0"/>
                  </a:rPr>
                  <a:t>To be short, the welfare loss function can be written as</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a:cs typeface="Times New Roman" panose="02020603050405020304" pitchFamily="18" charset="0"/>
                            </a:rPr>
                          </m:ctrlPr>
                        </m:sSubPr>
                        <m:e>
                          <m:r>
                            <a:rPr lang="en-US" altLang="zh-CN" sz="2000" i="1">
                              <a:latin typeface="Cambria Math"/>
                              <a:cs typeface="Times New Roman" panose="02020603050405020304" pitchFamily="18" charset="0"/>
                            </a:rPr>
                            <m:t>𝐿</m:t>
                          </m:r>
                        </m:e>
                        <m:sub>
                          <m:r>
                            <a:rPr lang="en-US" altLang="zh-CN" sz="2000" i="1">
                              <a:latin typeface="Cambria Math"/>
                              <a:cs typeface="Times New Roman" panose="02020603050405020304" pitchFamily="18" charset="0"/>
                            </a:rPr>
                            <m:t>𝑡</m:t>
                          </m:r>
                        </m:sub>
                      </m:sSub>
                      <m:r>
                        <a:rPr lang="en-US" altLang="zh-CN" sz="2000" i="1">
                          <a:latin typeface="Cambria Math"/>
                          <a:cs typeface="Times New Roman" panose="02020603050405020304" pitchFamily="18" charset="0"/>
                        </a:rPr>
                        <m:t>=</m:t>
                      </m:r>
                      <m:r>
                        <a:rPr lang="en-US" altLang="zh-CN" sz="2000" i="1">
                          <a:latin typeface="Cambria Math"/>
                          <a:cs typeface="Times New Roman" panose="02020603050405020304" pitchFamily="18" charset="0"/>
                        </a:rPr>
                        <m:t>𝜎</m:t>
                      </m:r>
                      <m:sSubSup>
                        <m:sSubSupPr>
                          <m:ctrlPr>
                            <a:rPr lang="en-US" altLang="zh-CN" sz="2000" i="1" dirty="0">
                              <a:latin typeface="Cambria Math"/>
                              <a:cs typeface="Times New Roman" panose="02020603050405020304" pitchFamily="18" charset="0"/>
                            </a:rPr>
                          </m:ctrlPr>
                        </m:sSubSupPr>
                        <m:e>
                          <m:acc>
                            <m:accPr>
                              <m:chr m:val="̃"/>
                              <m:ctrlPr>
                                <a:rPr lang="en-US" altLang="zh-CN" sz="2000" i="1">
                                  <a:latin typeface="Cambria Math"/>
                                  <a:cs typeface="Times New Roman" panose="02020603050405020304" pitchFamily="18" charset="0"/>
                                </a:rPr>
                              </m:ctrlPr>
                            </m:accPr>
                            <m:e>
                              <m:r>
                                <a:rPr lang="en-US" altLang="zh-CN" sz="2000" i="1">
                                  <a:latin typeface="Cambria Math"/>
                                  <a:cs typeface="Times New Roman" panose="02020603050405020304" pitchFamily="18" charset="0"/>
                                </a:rPr>
                                <m:t>𝑐</m:t>
                              </m:r>
                            </m:e>
                          </m:acc>
                        </m:e>
                        <m:sub>
                          <m:r>
                            <a:rPr lang="en-US" altLang="zh-CN" sz="2000" i="1" dirty="0">
                              <a:latin typeface="Cambria Math"/>
                              <a:cs typeface="Times New Roman" panose="02020603050405020304" pitchFamily="18" charset="0"/>
                            </a:rPr>
                            <m:t>𝑡</m:t>
                          </m:r>
                        </m:sub>
                        <m:sup>
                          <m:r>
                            <a:rPr lang="en-US" altLang="zh-CN" sz="2000" i="1" dirty="0">
                              <a:latin typeface="Cambria Math"/>
                              <a:cs typeface="Times New Roman" panose="02020603050405020304" pitchFamily="18" charset="0"/>
                            </a:rPr>
                            <m:t>2</m:t>
                          </m:r>
                        </m:sup>
                      </m:sSubSup>
                      <m:r>
                        <a:rPr lang="en-US" altLang="zh-CN" sz="2000" i="1" dirty="0">
                          <a:latin typeface="Cambria Math"/>
                          <a:cs typeface="Times New Roman" panose="02020603050405020304" pitchFamily="18" charset="0"/>
                        </a:rPr>
                        <m:t>+</m:t>
                      </m:r>
                      <m:sSub>
                        <m:sSubPr>
                          <m:ctrlPr>
                            <a:rPr lang="en-US" altLang="zh-CN" sz="2000" b="0" i="1" dirty="0" smtClean="0">
                              <a:latin typeface="Cambria Math"/>
                              <a:cs typeface="Times New Roman" panose="02020603050405020304" pitchFamily="18" charset="0"/>
                            </a:rPr>
                          </m:ctrlPr>
                        </m:sSubPr>
                        <m:e>
                          <m:r>
                            <a:rPr lang="en-US" altLang="zh-CN" sz="2000" b="0" i="1" dirty="0" smtClean="0">
                              <a:latin typeface="Cambria Math"/>
                              <a:cs typeface="Times New Roman" panose="02020603050405020304" pitchFamily="18" charset="0"/>
                            </a:rPr>
                            <m:t>𝜃</m:t>
                          </m:r>
                        </m:e>
                        <m:sub>
                          <m:r>
                            <a:rPr lang="en-US" altLang="zh-CN" sz="2000" b="0" i="1" dirty="0" smtClean="0">
                              <a:latin typeface="Cambria Math"/>
                              <a:cs typeface="Times New Roman" panose="02020603050405020304" pitchFamily="18" charset="0"/>
                            </a:rPr>
                            <m:t>𝐺</m:t>
                          </m:r>
                        </m:sub>
                      </m:sSub>
                      <m:sSubSup>
                        <m:sSubSupPr>
                          <m:ctrlPr>
                            <a:rPr lang="en-US" altLang="zh-CN" sz="2000" b="0" i="1" dirty="0" smtClean="0">
                              <a:latin typeface="Cambria Math"/>
                              <a:cs typeface="Times New Roman" panose="02020603050405020304" pitchFamily="18" charset="0"/>
                            </a:rPr>
                          </m:ctrlPr>
                        </m:sSubSupPr>
                        <m:e>
                          <m:r>
                            <a:rPr lang="en-US" altLang="zh-CN" sz="2000" b="0" i="1" dirty="0" smtClean="0">
                              <a:latin typeface="Cambria Math"/>
                              <a:cs typeface="Times New Roman" panose="02020603050405020304" pitchFamily="18" charset="0"/>
                            </a:rPr>
                            <m:t>𝜅</m:t>
                          </m:r>
                        </m:e>
                        <m:sub>
                          <m:r>
                            <a:rPr lang="en-US" altLang="zh-CN" sz="2000" b="0" i="1" dirty="0" smtClean="0">
                              <a:latin typeface="Cambria Math"/>
                              <a:cs typeface="Times New Roman" panose="02020603050405020304" pitchFamily="18" charset="0"/>
                            </a:rPr>
                            <m:t>𝐺</m:t>
                          </m:r>
                        </m:sub>
                        <m:sup>
                          <m:r>
                            <a:rPr lang="en-US" altLang="zh-CN" sz="2000" b="0" i="1" dirty="0" smtClean="0">
                              <a:latin typeface="Cambria Math"/>
                              <a:cs typeface="Times New Roman" panose="02020603050405020304" pitchFamily="18" charset="0"/>
                            </a:rPr>
                            <m:t>−1</m:t>
                          </m:r>
                        </m:sup>
                      </m:sSubSup>
                      <m:sSubSup>
                        <m:sSubSupPr>
                          <m:ctrlPr>
                            <a:rPr lang="en-US" altLang="zh-CN" sz="2000" b="0" i="1" dirty="0" smtClean="0">
                              <a:latin typeface="Cambria Math"/>
                              <a:cs typeface="Times New Roman" panose="02020603050405020304" pitchFamily="18" charset="0"/>
                            </a:rPr>
                          </m:ctrlPr>
                        </m:sSubSupPr>
                        <m:e>
                          <m:acc>
                            <m:accPr>
                              <m:chr m:val="̃"/>
                              <m:ctrlPr>
                                <a:rPr lang="en-US" altLang="zh-CN" sz="2000" b="0" i="1" dirty="0" smtClean="0">
                                  <a:latin typeface="Cambria Math"/>
                                  <a:cs typeface="Times New Roman" panose="02020603050405020304" pitchFamily="18" charset="0"/>
                                </a:rPr>
                              </m:ctrlPr>
                            </m:accPr>
                            <m:e>
                              <m:r>
                                <a:rPr lang="en-US" altLang="zh-CN" sz="2000" b="0" i="1" dirty="0" smtClean="0">
                                  <a:latin typeface="Cambria Math"/>
                                  <a:cs typeface="Times New Roman" panose="02020603050405020304" pitchFamily="18" charset="0"/>
                                </a:rPr>
                                <m:t>𝜋</m:t>
                              </m:r>
                            </m:e>
                          </m:acc>
                        </m:e>
                        <m:sub>
                          <m:r>
                            <a:rPr lang="en-US" altLang="zh-CN" sz="2000" b="0" i="1" dirty="0" smtClean="0">
                              <a:latin typeface="Cambria Math"/>
                              <a:cs typeface="Times New Roman" panose="02020603050405020304" pitchFamily="18" charset="0"/>
                            </a:rPr>
                            <m:t>𝐶𝑃𝐼</m:t>
                          </m:r>
                          <m:r>
                            <a:rPr lang="en-US" altLang="zh-CN" sz="2000" b="0" i="1" dirty="0" smtClean="0">
                              <a:latin typeface="Cambria Math"/>
                              <a:cs typeface="Times New Roman" panose="02020603050405020304" pitchFamily="18" charset="0"/>
                            </a:rPr>
                            <m:t>,</m:t>
                          </m:r>
                          <m:r>
                            <a:rPr lang="en-US" altLang="zh-CN" sz="2000" b="0" i="1" dirty="0" smtClean="0">
                              <a:latin typeface="Cambria Math"/>
                              <a:cs typeface="Times New Roman" panose="02020603050405020304" pitchFamily="18" charset="0"/>
                            </a:rPr>
                            <m:t>𝑡</m:t>
                          </m:r>
                        </m:sub>
                        <m:sup>
                          <m:r>
                            <a:rPr lang="en-US" altLang="zh-CN" sz="2000" b="0" i="1" dirty="0" smtClean="0">
                              <a:latin typeface="Cambria Math"/>
                              <a:cs typeface="Times New Roman" panose="02020603050405020304" pitchFamily="18" charset="0"/>
                            </a:rPr>
                            <m:t>2</m:t>
                          </m:r>
                        </m:sup>
                      </m:sSubSup>
                      <m:r>
                        <a:rPr lang="en-US" altLang="zh-CN" sz="2000" b="0" i="1" dirty="0" smtClean="0">
                          <a:latin typeface="Cambria Math"/>
                          <a:cs typeface="Times New Roman" panose="02020603050405020304" pitchFamily="18" charset="0"/>
                        </a:rPr>
                        <m:t>+</m:t>
                      </m:r>
                      <m:nary>
                        <m:naryPr>
                          <m:chr m:val="∑"/>
                          <m:ctrlPr>
                            <a:rPr lang="en-US" altLang="zh-CN" sz="2000" i="1" dirty="0">
                              <a:latin typeface="Cambria Math"/>
                              <a:cs typeface="Times New Roman" panose="02020603050405020304" pitchFamily="18" charset="0"/>
                            </a:rPr>
                          </m:ctrlPr>
                        </m:naryPr>
                        <m:sub>
                          <m:r>
                            <m:rPr>
                              <m:brk m:alnAt="23"/>
                            </m:rPr>
                            <a:rPr lang="en-US" altLang="zh-CN" sz="2000" i="1" dirty="0">
                              <a:latin typeface="Cambria Math"/>
                              <a:cs typeface="Times New Roman" panose="02020603050405020304" pitchFamily="18" charset="0"/>
                            </a:rPr>
                            <m:t>𝑔</m:t>
                          </m:r>
                          <m:r>
                            <a:rPr lang="en-US" altLang="zh-CN" sz="2000" i="1" dirty="0">
                              <a:latin typeface="Cambria Math"/>
                              <a:cs typeface="Times New Roman" panose="02020603050405020304" pitchFamily="18" charset="0"/>
                            </a:rPr>
                            <m:t>=</m:t>
                          </m:r>
                          <m:r>
                            <a:rPr lang="en-US" altLang="zh-CN" sz="2000" i="1" dirty="0">
                              <a:latin typeface="Cambria Math"/>
                              <a:cs typeface="Times New Roman" panose="02020603050405020304" pitchFamily="18" charset="0"/>
                            </a:rPr>
                            <m:t>𝐺</m:t>
                          </m:r>
                          <m:r>
                            <a:rPr lang="en-US" altLang="zh-CN" sz="2000" b="0" i="1" dirty="0" smtClean="0">
                              <a:latin typeface="Cambria Math"/>
                              <a:cs typeface="Times New Roman" panose="02020603050405020304" pitchFamily="18" charset="0"/>
                            </a:rPr>
                            <m:t>−1</m:t>
                          </m:r>
                        </m:sub>
                        <m:sup>
                          <m:r>
                            <a:rPr lang="en-US" altLang="zh-CN" sz="2000" i="1" dirty="0">
                              <a:latin typeface="Cambria Math"/>
                              <a:cs typeface="Times New Roman" panose="02020603050405020304" pitchFamily="18" charset="0"/>
                            </a:rPr>
                            <m:t>1</m:t>
                          </m:r>
                        </m:sup>
                        <m:e>
                          <m:sSub>
                            <m:sSubPr>
                              <m:ctrlPr>
                                <a:rPr lang="en-US" altLang="zh-CN" sz="2000" i="1" dirty="0">
                                  <a:latin typeface="Cambria Math"/>
                                  <a:cs typeface="Times New Roman" panose="02020603050405020304" pitchFamily="18" charset="0"/>
                                </a:rPr>
                              </m:ctrlPr>
                            </m:sSubPr>
                            <m:e>
                              <m:r>
                                <a:rPr lang="en-US" altLang="zh-CN" sz="2000" i="1" dirty="0">
                                  <a:latin typeface="Cambria Math"/>
                                  <a:cs typeface="Times New Roman" panose="02020603050405020304" pitchFamily="18" charset="0"/>
                                </a:rPr>
                                <m:t>𝜃</m:t>
                              </m:r>
                            </m:e>
                            <m:sub>
                              <m:r>
                                <a:rPr lang="en-US" altLang="zh-CN" sz="2000" i="1" dirty="0">
                                  <a:latin typeface="Cambria Math"/>
                                  <a:cs typeface="Times New Roman" panose="02020603050405020304" pitchFamily="18" charset="0"/>
                                </a:rPr>
                                <m:t>𝑔</m:t>
                              </m:r>
                            </m:sub>
                          </m:sSub>
                          <m:sSubSup>
                            <m:sSubSupPr>
                              <m:ctrlPr>
                                <a:rPr lang="en-US" altLang="zh-CN" sz="2000" i="1" dirty="0">
                                  <a:latin typeface="Cambria Math"/>
                                  <a:cs typeface="Times New Roman" panose="02020603050405020304" pitchFamily="18" charset="0"/>
                                </a:rPr>
                              </m:ctrlPr>
                            </m:sSubSupPr>
                            <m:e>
                              <m:r>
                                <a:rPr lang="en-US" altLang="zh-CN" sz="2000" i="1" dirty="0">
                                  <a:latin typeface="Cambria Math"/>
                                  <a:cs typeface="Times New Roman" panose="02020603050405020304" pitchFamily="18" charset="0"/>
                                </a:rPr>
                                <m:t>𝑘</m:t>
                              </m:r>
                            </m:e>
                            <m:sub>
                              <m:r>
                                <a:rPr lang="en-US" altLang="zh-CN" sz="2000" i="1" dirty="0">
                                  <a:latin typeface="Cambria Math"/>
                                  <a:cs typeface="Times New Roman" panose="02020603050405020304" pitchFamily="18" charset="0"/>
                                </a:rPr>
                                <m:t>𝑔</m:t>
                              </m:r>
                            </m:sub>
                            <m:sup>
                              <m:r>
                                <a:rPr lang="en-US" altLang="zh-CN" sz="2000" i="1" dirty="0">
                                  <a:latin typeface="Cambria Math"/>
                                  <a:cs typeface="Times New Roman" panose="02020603050405020304" pitchFamily="18" charset="0"/>
                                </a:rPr>
                                <m:t>−1</m:t>
                              </m:r>
                            </m:sup>
                          </m:sSubSup>
                          <m:sSubSup>
                            <m:sSubSupPr>
                              <m:ctrlPr>
                                <a:rPr lang="en-US" altLang="zh-CN" sz="2000" i="1" dirty="0">
                                  <a:latin typeface="Cambria Math"/>
                                  <a:cs typeface="Times New Roman" panose="02020603050405020304" pitchFamily="18" charset="0"/>
                                </a:rPr>
                              </m:ctrlPr>
                            </m:sSubSupPr>
                            <m:e>
                              <m:acc>
                                <m:accPr>
                                  <m:chr m:val="̃"/>
                                  <m:ctrlPr>
                                    <a:rPr lang="en-US" altLang="zh-CN" sz="2000" b="0" i="1" dirty="0" smtClean="0">
                                      <a:latin typeface="Cambria Math"/>
                                      <a:cs typeface="Times New Roman" panose="02020603050405020304" pitchFamily="18" charset="0"/>
                                    </a:rPr>
                                  </m:ctrlPr>
                                </m:accPr>
                                <m:e>
                                  <m:r>
                                    <a:rPr lang="en-US" altLang="zh-CN" sz="2000" b="0" i="1" dirty="0" smtClean="0">
                                      <a:latin typeface="Cambria Math"/>
                                      <a:cs typeface="Times New Roman" panose="02020603050405020304" pitchFamily="18" charset="0"/>
                                    </a:rPr>
                                    <m:t>𝜋</m:t>
                                  </m:r>
                                </m:e>
                              </m:acc>
                            </m:e>
                            <m:sub>
                              <m:r>
                                <a:rPr lang="en-US" altLang="zh-CN" sz="2000" i="1" dirty="0">
                                  <a:latin typeface="Cambria Math"/>
                                  <a:cs typeface="Times New Roman" panose="02020603050405020304" pitchFamily="18" charset="0"/>
                                </a:rPr>
                                <m:t>𝑔</m:t>
                              </m:r>
                              <m:r>
                                <a:rPr lang="en-US" altLang="zh-CN" sz="2000" i="1" dirty="0">
                                  <a:latin typeface="Cambria Math"/>
                                  <a:cs typeface="Times New Roman" panose="02020603050405020304" pitchFamily="18" charset="0"/>
                                </a:rPr>
                                <m:t>,</m:t>
                              </m:r>
                              <m:r>
                                <a:rPr lang="en-US" altLang="zh-CN" sz="2000" i="1" dirty="0">
                                  <a:latin typeface="Cambria Math"/>
                                  <a:cs typeface="Times New Roman" panose="02020603050405020304" pitchFamily="18" charset="0"/>
                                </a:rPr>
                                <m:t>𝑡</m:t>
                              </m:r>
                            </m:sub>
                            <m:sup>
                              <m:r>
                                <a:rPr lang="en-US" altLang="zh-CN" sz="2000" i="1" dirty="0">
                                  <a:latin typeface="Cambria Math"/>
                                  <a:cs typeface="Times New Roman" panose="02020603050405020304" pitchFamily="18" charset="0"/>
                                </a:rPr>
                                <m:t>2</m:t>
                              </m:r>
                            </m:sup>
                          </m:sSubSup>
                          <m:sSup>
                            <m:sSupPr>
                              <m:ctrlPr>
                                <a:rPr lang="en-US" altLang="zh-CN" sz="2000" i="1" dirty="0">
                                  <a:latin typeface="Cambria Math"/>
                                  <a:cs typeface="Times New Roman" panose="02020603050405020304" pitchFamily="18" charset="0"/>
                                </a:rPr>
                              </m:ctrlPr>
                            </m:sSupPr>
                            <m:e>
                              <m:r>
                                <a:rPr lang="en-US" altLang="zh-CN" sz="2000" i="1" dirty="0">
                                  <a:latin typeface="Cambria Math"/>
                                  <a:cs typeface="Times New Roman" panose="02020603050405020304" pitchFamily="18" charset="0"/>
                                </a:rPr>
                                <m:t>𝜙</m:t>
                              </m:r>
                            </m:e>
                            <m:sup>
                              <m:r>
                                <a:rPr lang="en-US" altLang="zh-CN" sz="2000" i="1" dirty="0">
                                  <a:latin typeface="Cambria Math"/>
                                  <a:cs typeface="Times New Roman" panose="02020603050405020304" pitchFamily="18" charset="0"/>
                                </a:rPr>
                                <m:t>𝐺</m:t>
                              </m:r>
                              <m:r>
                                <a:rPr lang="en-US" altLang="zh-CN" sz="2000" i="1" dirty="0">
                                  <a:latin typeface="Cambria Math"/>
                                  <a:cs typeface="Times New Roman" panose="02020603050405020304" pitchFamily="18" charset="0"/>
                                </a:rPr>
                                <m:t>−</m:t>
                              </m:r>
                              <m:r>
                                <a:rPr lang="en-US" altLang="zh-CN" sz="2000" i="1" dirty="0">
                                  <a:latin typeface="Cambria Math"/>
                                  <a:cs typeface="Times New Roman" panose="02020603050405020304" pitchFamily="18" charset="0"/>
                                </a:rPr>
                                <m:t>𝑔</m:t>
                              </m:r>
                            </m:sup>
                          </m:sSup>
                        </m:e>
                      </m:nary>
                      <m:r>
                        <a:rPr lang="en-US" altLang="zh-CN" sz="2000" b="0" i="1" dirty="0" smtClean="0">
                          <a:latin typeface="Cambria Math"/>
                          <a:cs typeface="Times New Roman" panose="02020603050405020304" pitchFamily="18" charset="0"/>
                        </a:rPr>
                        <m:t>+</m:t>
                      </m:r>
                      <m:r>
                        <a:rPr lang="en-US" altLang="zh-CN" sz="2000" i="1" dirty="0">
                          <a:latin typeface="Cambria Math"/>
                          <a:cs typeface="Times New Roman" panose="02020603050405020304" pitchFamily="18" charset="0"/>
                        </a:rPr>
                        <m:t>𝑓</m:t>
                      </m:r>
                      <m:d>
                        <m:dPr>
                          <m:ctrlPr>
                            <a:rPr lang="en-US" altLang="zh-CN" sz="2000" i="1" dirty="0">
                              <a:latin typeface="Cambria Math"/>
                              <a:cs typeface="Times New Roman" panose="02020603050405020304" pitchFamily="18" charset="0"/>
                            </a:rPr>
                          </m:ctrlPr>
                        </m:dPr>
                        <m:e>
                          <m:sSub>
                            <m:sSubPr>
                              <m:ctrlPr>
                                <a:rPr lang="en-US" altLang="zh-CN" sz="2000" i="1" dirty="0">
                                  <a:latin typeface="Cambria Math"/>
                                  <a:cs typeface="Times New Roman" panose="02020603050405020304" pitchFamily="18" charset="0"/>
                                </a:rPr>
                              </m:ctrlPr>
                            </m:sSubPr>
                            <m:e>
                              <m:acc>
                                <m:accPr>
                                  <m:chr m:val="̃"/>
                                  <m:ctrlPr>
                                    <a:rPr lang="en-US" altLang="zh-CN" sz="2000" i="1" dirty="0">
                                      <a:latin typeface="Cambria Math"/>
                                      <a:cs typeface="Times New Roman" panose="02020603050405020304" pitchFamily="18" charset="0"/>
                                    </a:rPr>
                                  </m:ctrlPr>
                                </m:accPr>
                                <m:e>
                                  <m:r>
                                    <a:rPr lang="en-US" altLang="zh-CN" sz="2000" i="1" dirty="0">
                                      <a:latin typeface="Cambria Math"/>
                                      <a:cs typeface="Times New Roman" panose="02020603050405020304" pitchFamily="18" charset="0"/>
                                    </a:rPr>
                                    <m:t>𝑐</m:t>
                                  </m:r>
                                </m:e>
                              </m:acc>
                            </m:e>
                            <m:sub>
                              <m:r>
                                <a:rPr lang="en-US" altLang="zh-CN" sz="2000" i="1" dirty="0">
                                  <a:latin typeface="Cambria Math"/>
                                  <a:cs typeface="Times New Roman" panose="02020603050405020304" pitchFamily="18" charset="0"/>
                                </a:rPr>
                                <m:t>𝑡</m:t>
                              </m:r>
                            </m:sub>
                          </m:sSub>
                          <m:r>
                            <a:rPr lang="en-US" altLang="zh-CN" sz="2000" i="1" dirty="0">
                              <a:latin typeface="Cambria Math"/>
                              <a:cs typeface="Times New Roman" panose="02020603050405020304" pitchFamily="18" charset="0"/>
                            </a:rPr>
                            <m:t>, </m:t>
                          </m:r>
                          <m:sSub>
                            <m:sSubPr>
                              <m:ctrlPr>
                                <a:rPr lang="en-US" altLang="zh-CN" sz="2000" i="1" dirty="0">
                                  <a:latin typeface="Cambria Math"/>
                                  <a:cs typeface="Times New Roman" panose="02020603050405020304" pitchFamily="18" charset="0"/>
                                </a:rPr>
                              </m:ctrlPr>
                            </m:sSubPr>
                            <m:e>
                              <m:acc>
                                <m:accPr>
                                  <m:chr m:val="̃"/>
                                  <m:ctrlPr>
                                    <a:rPr lang="en-US" altLang="zh-CN" sz="2000" i="1" dirty="0">
                                      <a:latin typeface="Cambria Math"/>
                                      <a:cs typeface="Times New Roman" panose="02020603050405020304" pitchFamily="18" charset="0"/>
                                    </a:rPr>
                                  </m:ctrlPr>
                                </m:accPr>
                                <m:e>
                                  <m:r>
                                    <a:rPr lang="en-US" altLang="zh-CN" sz="2000" i="1" dirty="0">
                                      <a:latin typeface="Cambria Math"/>
                                      <a:cs typeface="Times New Roman" panose="02020603050405020304" pitchFamily="18" charset="0"/>
                                    </a:rPr>
                                    <m:t>𝑞</m:t>
                                  </m:r>
                                </m:e>
                              </m:acc>
                            </m:e>
                            <m:sub>
                              <m:r>
                                <a:rPr lang="en-US" altLang="zh-CN" sz="2000" i="1" dirty="0">
                                  <a:latin typeface="Cambria Math"/>
                                  <a:cs typeface="Times New Roman" panose="02020603050405020304" pitchFamily="18" charset="0"/>
                                </a:rPr>
                                <m:t>𝐺</m:t>
                              </m:r>
                              <m:r>
                                <a:rPr lang="en-US" altLang="zh-CN" sz="2000" i="1" dirty="0">
                                  <a:latin typeface="Cambria Math"/>
                                  <a:cs typeface="Times New Roman" panose="02020603050405020304" pitchFamily="18" charset="0"/>
                                </a:rPr>
                                <m:t>,</m:t>
                              </m:r>
                              <m:r>
                                <a:rPr lang="en-US" altLang="zh-CN" sz="2000" i="1" dirty="0">
                                  <a:latin typeface="Cambria Math"/>
                                  <a:cs typeface="Times New Roman" panose="02020603050405020304" pitchFamily="18" charset="0"/>
                                </a:rPr>
                                <m:t>𝑡</m:t>
                              </m:r>
                            </m:sub>
                          </m:sSub>
                          <m:r>
                            <a:rPr lang="en-US" altLang="zh-CN" sz="2000" i="1" dirty="0">
                              <a:latin typeface="Cambria Math"/>
                              <a:cs typeface="Times New Roman" panose="02020603050405020304" pitchFamily="18" charset="0"/>
                            </a:rPr>
                            <m:t>,⋯,</m:t>
                          </m:r>
                          <m:sSub>
                            <m:sSubPr>
                              <m:ctrlPr>
                                <a:rPr lang="en-US" altLang="zh-CN" sz="2000" i="1" dirty="0">
                                  <a:latin typeface="Cambria Math"/>
                                  <a:cs typeface="Times New Roman" panose="02020603050405020304" pitchFamily="18" charset="0"/>
                                </a:rPr>
                              </m:ctrlPr>
                            </m:sSubPr>
                            <m:e>
                              <m:acc>
                                <m:accPr>
                                  <m:chr m:val="̃"/>
                                  <m:ctrlPr>
                                    <a:rPr lang="en-US" altLang="zh-CN" sz="2000" i="1" dirty="0">
                                      <a:latin typeface="Cambria Math"/>
                                      <a:cs typeface="Times New Roman" panose="02020603050405020304" pitchFamily="18" charset="0"/>
                                    </a:rPr>
                                  </m:ctrlPr>
                                </m:accPr>
                                <m:e>
                                  <m:r>
                                    <a:rPr lang="en-US" altLang="zh-CN" sz="2000" i="1" dirty="0">
                                      <a:latin typeface="Cambria Math"/>
                                      <a:cs typeface="Times New Roman" panose="02020603050405020304" pitchFamily="18" charset="0"/>
                                    </a:rPr>
                                    <m:t>𝑞</m:t>
                                  </m:r>
                                </m:e>
                              </m:acc>
                            </m:e>
                            <m:sub>
                              <m:r>
                                <a:rPr lang="en-US" altLang="zh-CN" sz="2000" i="1" dirty="0">
                                  <a:latin typeface="Cambria Math"/>
                                  <a:cs typeface="Times New Roman" panose="02020603050405020304" pitchFamily="18" charset="0"/>
                                </a:rPr>
                                <m:t>2,</m:t>
                              </m:r>
                              <m:r>
                                <a:rPr lang="en-US" altLang="zh-CN" sz="2000" i="1" dirty="0">
                                  <a:latin typeface="Cambria Math"/>
                                  <a:cs typeface="Times New Roman" panose="02020603050405020304" pitchFamily="18" charset="0"/>
                                </a:rPr>
                                <m:t>𝑡</m:t>
                              </m:r>
                            </m:sub>
                          </m:sSub>
                        </m:e>
                      </m:d>
                    </m:oMath>
                  </m:oMathPara>
                </a14:m>
                <a:endParaRPr lang="en-US" altLang="zh-CN" sz="2000" dirty="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where</a:t>
                </a:r>
              </a:p>
              <a:p>
                <a:pPr lvl="1"/>
                <a14:m>
                  <m:oMath xmlns:m="http://schemas.openxmlformats.org/officeDocument/2006/math">
                    <m:sSub>
                      <m:sSubPr>
                        <m:ctrlPr>
                          <a:rPr lang="en-US" altLang="zh-CN" sz="1800" b="0" i="1" dirty="0" smtClean="0">
                            <a:latin typeface="Cambria Math"/>
                            <a:cs typeface="Times New Roman" panose="02020603050405020304" pitchFamily="18" charset="0"/>
                          </a:rPr>
                        </m:ctrlPr>
                      </m:sSubPr>
                      <m:e>
                        <m:acc>
                          <m:accPr>
                            <m:chr m:val="̃"/>
                            <m:ctrlPr>
                              <a:rPr lang="en-US" altLang="zh-CN" sz="1800" b="0" i="1" smtClean="0">
                                <a:latin typeface="Cambria Math"/>
                                <a:cs typeface="Times New Roman" panose="02020603050405020304" pitchFamily="18" charset="0"/>
                              </a:rPr>
                            </m:ctrlPr>
                          </m:accPr>
                          <m:e>
                            <m:r>
                              <a:rPr lang="en-US" altLang="zh-CN" sz="1800" b="0" i="1" smtClean="0">
                                <a:latin typeface="Cambria Math"/>
                                <a:cs typeface="Times New Roman" panose="02020603050405020304" pitchFamily="18" charset="0"/>
                              </a:rPr>
                              <m:t>𝑐</m:t>
                            </m:r>
                          </m:e>
                        </m:acc>
                      </m:e>
                      <m:sub>
                        <m:r>
                          <a:rPr lang="en-US" altLang="zh-CN" sz="1800" b="0" i="1" dirty="0" smtClean="0">
                            <a:latin typeface="Cambria Math"/>
                            <a:cs typeface="Times New Roman" panose="02020603050405020304" pitchFamily="18" charset="0"/>
                          </a:rPr>
                          <m:t>𝑡</m:t>
                        </m:r>
                      </m:sub>
                    </m:sSub>
                  </m:oMath>
                </a14:m>
                <a:r>
                  <a:rPr lang="en-US" altLang="zh-CN" sz="1800" dirty="0">
                    <a:latin typeface="Cambria Math"/>
                    <a:cs typeface="Times New Roman" panose="02020603050405020304" pitchFamily="18" charset="0"/>
                  </a:rPr>
                  <a:t>: consumption gap.</a:t>
                </a:r>
              </a:p>
              <a:p>
                <a:pPr lvl="1"/>
                <a14:m>
                  <m:oMath xmlns:m="http://schemas.openxmlformats.org/officeDocument/2006/math">
                    <m:sSub>
                      <m:sSubPr>
                        <m:ctrlPr>
                          <a:rPr lang="en-US" altLang="zh-CN" sz="1800" i="1" dirty="0">
                            <a:latin typeface="Cambria Math"/>
                            <a:cs typeface="Times New Roman" panose="02020603050405020304" pitchFamily="18" charset="0"/>
                          </a:rPr>
                        </m:ctrlPr>
                      </m:sSubPr>
                      <m:e>
                        <m:acc>
                          <m:accPr>
                            <m:chr m:val="̃"/>
                            <m:ctrlPr>
                              <a:rPr lang="en-US" altLang="zh-CN" sz="1800" i="1" smtClean="0">
                                <a:latin typeface="Cambria Math"/>
                                <a:cs typeface="Times New Roman" panose="02020603050405020304" pitchFamily="18" charset="0"/>
                              </a:rPr>
                            </m:ctrlPr>
                          </m:accPr>
                          <m:e>
                            <m:r>
                              <a:rPr lang="en-US" altLang="zh-CN" sz="1800" b="0" i="1" smtClean="0">
                                <a:latin typeface="Cambria Math"/>
                                <a:cs typeface="Times New Roman" panose="02020603050405020304" pitchFamily="18" charset="0"/>
                              </a:rPr>
                              <m:t>𝑞</m:t>
                            </m:r>
                          </m:e>
                        </m:acc>
                      </m:e>
                      <m:sub>
                        <m:r>
                          <a:rPr lang="en-US" altLang="zh-CN" sz="1800" b="0" i="1" smtClean="0">
                            <a:latin typeface="Cambria Math"/>
                            <a:cs typeface="Times New Roman" panose="02020603050405020304" pitchFamily="18" charset="0"/>
                          </a:rPr>
                          <m:t>𝑔</m:t>
                        </m:r>
                        <m:r>
                          <a:rPr lang="en-US" altLang="zh-CN" sz="1800" b="0" i="1" smtClean="0">
                            <a:latin typeface="Cambria Math"/>
                            <a:cs typeface="Times New Roman" panose="02020603050405020304" pitchFamily="18" charset="0"/>
                          </a:rPr>
                          <m:t>,</m:t>
                        </m:r>
                        <m:r>
                          <a:rPr lang="en-US" altLang="zh-CN" sz="1800" i="1" dirty="0">
                            <a:latin typeface="Cambria Math"/>
                            <a:cs typeface="Times New Roman" panose="02020603050405020304" pitchFamily="18" charset="0"/>
                          </a:rPr>
                          <m:t>𝑡</m:t>
                        </m:r>
                      </m:sub>
                    </m:sSub>
                  </m:oMath>
                </a14:m>
                <a:r>
                  <a:rPr lang="en-US" altLang="zh-CN" sz="1800" dirty="0">
                    <a:latin typeface="Cambria Math"/>
                    <a:cs typeface="Times New Roman" panose="02020603050405020304" pitchFamily="18" charset="0"/>
                  </a:rPr>
                  <a:t>: relative price gap between stage </a:t>
                </a:r>
                <a14:m>
                  <m:oMath xmlns:m="http://schemas.openxmlformats.org/officeDocument/2006/math">
                    <m:r>
                      <a:rPr lang="en-US" altLang="zh-CN" sz="1800" b="0" i="1" smtClean="0">
                        <a:latin typeface="Cambria Math"/>
                        <a:cs typeface="Times New Roman" panose="02020603050405020304" pitchFamily="18" charset="0"/>
                      </a:rPr>
                      <m:t>𝑔</m:t>
                    </m:r>
                  </m:oMath>
                </a14:m>
                <a:r>
                  <a:rPr lang="en-US" altLang="zh-CN" sz="1800" dirty="0">
                    <a:latin typeface="Cambria Math"/>
                    <a:cs typeface="Times New Roman" panose="02020603050405020304" pitchFamily="18" charset="0"/>
                  </a:rPr>
                  <a:t> and stage </a:t>
                </a:r>
                <a14:m>
                  <m:oMath xmlns:m="http://schemas.openxmlformats.org/officeDocument/2006/math">
                    <m:r>
                      <a:rPr lang="en-US" altLang="zh-CN" sz="1800" b="0" i="1" smtClean="0">
                        <a:latin typeface="Cambria Math"/>
                        <a:cs typeface="Times New Roman" panose="02020603050405020304" pitchFamily="18" charset="0"/>
                      </a:rPr>
                      <m:t>𝑔</m:t>
                    </m:r>
                    <m:r>
                      <a:rPr lang="en-US" altLang="zh-CN" sz="1800" b="0" i="1" smtClean="0">
                        <a:latin typeface="Cambria Math"/>
                        <a:cs typeface="Times New Roman" panose="02020603050405020304" pitchFamily="18" charset="0"/>
                      </a:rPr>
                      <m:t>−1</m:t>
                    </m:r>
                  </m:oMath>
                </a14:m>
                <a:r>
                  <a:rPr lang="en-US" altLang="zh-CN" sz="1800" dirty="0">
                    <a:latin typeface="Cambria Math"/>
                    <a:cs typeface="Times New Roman" panose="02020603050405020304" pitchFamily="18" charset="0"/>
                  </a:rPr>
                  <a:t>, </a:t>
                </a:r>
                <a14:m>
                  <m:oMath xmlns:m="http://schemas.openxmlformats.org/officeDocument/2006/math">
                    <m:r>
                      <a:rPr lang="en-US" altLang="zh-CN" sz="1800" i="1" dirty="0">
                        <a:latin typeface="Cambria Math"/>
                        <a:cs typeface="Times New Roman" panose="02020603050405020304" pitchFamily="18" charset="0"/>
                      </a:rPr>
                      <m:t>𝑔</m:t>
                    </m:r>
                    <m:r>
                      <a:rPr lang="en-US" altLang="zh-CN" sz="1800" i="1" dirty="0">
                        <a:latin typeface="Cambria Math"/>
                        <a:cs typeface="Times New Roman" panose="02020603050405020304" pitchFamily="18" charset="0"/>
                      </a:rPr>
                      <m:t>=2,…,</m:t>
                    </m:r>
                    <m:r>
                      <a:rPr lang="en-US" altLang="zh-CN" sz="1800" i="1" dirty="0">
                        <a:latin typeface="Cambria Math"/>
                        <a:cs typeface="Times New Roman" panose="02020603050405020304" pitchFamily="18" charset="0"/>
                      </a:rPr>
                      <m:t>𝐺</m:t>
                    </m:r>
                  </m:oMath>
                </a14:m>
                <a:r>
                  <a:rPr lang="en-US" altLang="zh-CN" sz="1800" dirty="0">
                    <a:latin typeface="Times New Roman" panose="02020603050405020304" pitchFamily="18" charset="0"/>
                    <a:cs typeface="Times New Roman" panose="02020603050405020304" pitchFamily="18" charset="0"/>
                  </a:rPr>
                  <a:t>.</a:t>
                </a:r>
              </a:p>
              <a:p>
                <a:pPr lvl="1"/>
                <a14:m>
                  <m:oMath xmlns:m="http://schemas.openxmlformats.org/officeDocument/2006/math">
                    <m:sSub>
                      <m:sSubPr>
                        <m:ctrlPr>
                          <a:rPr lang="en-US" altLang="zh-CN" sz="1800" i="1" dirty="0">
                            <a:latin typeface="Cambria Math"/>
                            <a:cs typeface="Times New Roman" panose="02020603050405020304" pitchFamily="18" charset="0"/>
                          </a:rPr>
                        </m:ctrlPr>
                      </m:sSubPr>
                      <m:e>
                        <m:acc>
                          <m:accPr>
                            <m:chr m:val="̃"/>
                            <m:ctrlPr>
                              <a:rPr lang="en-US" altLang="zh-CN" sz="1800" i="1">
                                <a:latin typeface="Cambria Math"/>
                                <a:cs typeface="Times New Roman" panose="02020603050405020304" pitchFamily="18" charset="0"/>
                              </a:rPr>
                            </m:ctrlPr>
                          </m:accPr>
                          <m:e>
                            <m:r>
                              <a:rPr lang="en-US" altLang="zh-CN" sz="1800" i="1">
                                <a:latin typeface="Cambria Math"/>
                                <a:cs typeface="Times New Roman" panose="02020603050405020304" pitchFamily="18" charset="0"/>
                              </a:rPr>
                              <m:t>𝜋</m:t>
                            </m:r>
                          </m:e>
                        </m:acc>
                      </m:e>
                      <m:sub>
                        <m:r>
                          <a:rPr lang="en-US" altLang="zh-CN" sz="1800" b="0" i="1" smtClean="0">
                            <a:latin typeface="Cambria Math"/>
                            <a:cs typeface="Times New Roman" panose="02020603050405020304" pitchFamily="18" charset="0"/>
                          </a:rPr>
                          <m:t>𝐶𝑃𝐼</m:t>
                        </m:r>
                        <m:r>
                          <a:rPr lang="en-US" altLang="zh-CN" sz="1800" i="1">
                            <a:latin typeface="Cambria Math"/>
                            <a:cs typeface="Times New Roman" panose="02020603050405020304" pitchFamily="18" charset="0"/>
                          </a:rPr>
                          <m:t>,</m:t>
                        </m:r>
                        <m:r>
                          <a:rPr lang="en-US" altLang="zh-CN" sz="1800" i="1" dirty="0">
                            <a:latin typeface="Cambria Math"/>
                            <a:cs typeface="Times New Roman" panose="02020603050405020304" pitchFamily="18" charset="0"/>
                          </a:rPr>
                          <m:t>𝑡</m:t>
                        </m:r>
                      </m:sub>
                    </m:sSub>
                  </m:oMath>
                </a14:m>
                <a:r>
                  <a:rPr lang="en-US" altLang="zh-CN" sz="1800" dirty="0">
                    <a:latin typeface="Cambria Math"/>
                    <a:cs typeface="Times New Roman" panose="02020603050405020304" pitchFamily="18" charset="0"/>
                  </a:rPr>
                  <a:t>: consumer price inflation (final stage price inflation).</a:t>
                </a:r>
              </a:p>
              <a:p>
                <a:pPr lvl="1"/>
                <a14:m>
                  <m:oMath xmlns:m="http://schemas.openxmlformats.org/officeDocument/2006/math">
                    <m:sSub>
                      <m:sSubPr>
                        <m:ctrlPr>
                          <a:rPr lang="en-US" altLang="zh-CN" sz="1800" i="1" dirty="0">
                            <a:latin typeface="Cambria Math"/>
                            <a:cs typeface="Times New Roman" panose="02020603050405020304" pitchFamily="18" charset="0"/>
                          </a:rPr>
                        </m:ctrlPr>
                      </m:sSubPr>
                      <m:e>
                        <m:acc>
                          <m:accPr>
                            <m:chr m:val="̃"/>
                            <m:ctrlPr>
                              <a:rPr lang="en-US" altLang="zh-CN" sz="1800" i="1">
                                <a:latin typeface="Cambria Math"/>
                                <a:cs typeface="Times New Roman" panose="02020603050405020304" pitchFamily="18" charset="0"/>
                              </a:rPr>
                            </m:ctrlPr>
                          </m:accPr>
                          <m:e>
                            <m:r>
                              <a:rPr lang="en-US" altLang="zh-CN" sz="1800" b="0" i="1" smtClean="0">
                                <a:latin typeface="Cambria Math"/>
                                <a:cs typeface="Times New Roman" panose="02020603050405020304" pitchFamily="18" charset="0"/>
                              </a:rPr>
                              <m:t>𝜋</m:t>
                            </m:r>
                          </m:e>
                        </m:acc>
                      </m:e>
                      <m:sub>
                        <m:r>
                          <a:rPr lang="en-US" altLang="zh-CN" sz="1800" b="0" i="1" smtClean="0">
                            <a:latin typeface="Cambria Math"/>
                            <a:cs typeface="Times New Roman" panose="02020603050405020304" pitchFamily="18" charset="0"/>
                          </a:rPr>
                          <m:t>𝑔</m:t>
                        </m:r>
                        <m:r>
                          <a:rPr lang="en-US" altLang="zh-CN" sz="1800" b="0" i="1" smtClean="0">
                            <a:latin typeface="Cambria Math"/>
                            <a:cs typeface="Times New Roman" panose="02020603050405020304" pitchFamily="18" charset="0"/>
                          </a:rPr>
                          <m:t>,</m:t>
                        </m:r>
                        <m:r>
                          <a:rPr lang="en-US" altLang="zh-CN" sz="1800" i="1" dirty="0">
                            <a:latin typeface="Cambria Math"/>
                            <a:cs typeface="Times New Roman" panose="02020603050405020304" pitchFamily="18" charset="0"/>
                          </a:rPr>
                          <m:t>𝑡</m:t>
                        </m:r>
                      </m:sub>
                    </m:sSub>
                  </m:oMath>
                </a14:m>
                <a:r>
                  <a:rPr lang="en-US" altLang="zh-CN" sz="1800" dirty="0">
                    <a:latin typeface="Cambria Math"/>
                    <a:cs typeface="Times New Roman" panose="02020603050405020304" pitchFamily="18" charset="0"/>
                  </a:rPr>
                  <a:t>: inflation in stage </a:t>
                </a:r>
                <a14:m>
                  <m:oMath xmlns:m="http://schemas.openxmlformats.org/officeDocument/2006/math">
                    <m:r>
                      <a:rPr lang="en-US" altLang="zh-CN" sz="1800" b="0" i="1" smtClean="0">
                        <a:latin typeface="Cambria Math"/>
                        <a:cs typeface="Times New Roman" panose="02020603050405020304" pitchFamily="18" charset="0"/>
                      </a:rPr>
                      <m:t>𝑔</m:t>
                    </m:r>
                  </m:oMath>
                </a14:m>
                <a:r>
                  <a:rPr lang="en-US" altLang="zh-CN" sz="1800" dirty="0">
                    <a:latin typeface="Cambria Math"/>
                    <a:cs typeface="Times New Roman" panose="02020603050405020304" pitchFamily="18" charset="0"/>
                  </a:rPr>
                  <a:t>, </a:t>
                </a:r>
                <a14:m>
                  <m:oMath xmlns:m="http://schemas.openxmlformats.org/officeDocument/2006/math">
                    <m:r>
                      <a:rPr lang="en-US" altLang="zh-CN" sz="1800" i="1" dirty="0">
                        <a:latin typeface="Cambria Math"/>
                        <a:cs typeface="Times New Roman" panose="02020603050405020304" pitchFamily="18" charset="0"/>
                      </a:rPr>
                      <m:t>𝑔</m:t>
                    </m:r>
                    <m:r>
                      <a:rPr lang="en-US" altLang="zh-CN" sz="1800" i="1" dirty="0">
                        <a:latin typeface="Cambria Math"/>
                        <a:cs typeface="Times New Roman" panose="02020603050405020304" pitchFamily="18" charset="0"/>
                      </a:rPr>
                      <m:t>=1,…,</m:t>
                    </m:r>
                    <m:r>
                      <a:rPr lang="en-US" altLang="zh-CN" sz="1800" i="1" dirty="0">
                        <a:latin typeface="Cambria Math"/>
                        <a:cs typeface="Times New Roman" panose="02020603050405020304" pitchFamily="18" charset="0"/>
                      </a:rPr>
                      <m:t>𝐺</m:t>
                    </m:r>
                    <m:r>
                      <a:rPr lang="en-US" altLang="zh-CN" sz="1800" b="0" i="1" dirty="0" smtClean="0">
                        <a:latin typeface="Cambria Math"/>
                        <a:cs typeface="Times New Roman" panose="02020603050405020304" pitchFamily="18" charset="0"/>
                      </a:rPr>
                      <m:t>−1</m:t>
                    </m:r>
                  </m:oMath>
                </a14:m>
                <a:r>
                  <a:rPr lang="en-US" altLang="zh-CN" sz="1800" dirty="0">
                    <a:latin typeface="Times New Roman" panose="02020603050405020304" pitchFamily="18" charset="0"/>
                    <a:cs typeface="Times New Roman" panose="02020603050405020304" pitchFamily="18" charset="0"/>
                  </a:rPr>
                  <a:t>.</a:t>
                </a:r>
                <a:endParaRPr lang="en-US" altLang="zh-CN" sz="1800" dirty="0">
                  <a:latin typeface="Cambria Math"/>
                  <a:cs typeface="Times New Roman" panose="02020603050405020304" pitchFamily="18" charset="0"/>
                </a:endParaRPr>
              </a:p>
              <a:p>
                <a:pPr lvl="1"/>
                <a14:m>
                  <m:oMath xmlns:m="http://schemas.openxmlformats.org/officeDocument/2006/math">
                    <m:r>
                      <a:rPr lang="en-US" altLang="zh-CN" sz="1800" i="1">
                        <a:latin typeface="Cambria Math"/>
                        <a:cs typeface="Times New Roman" panose="02020603050405020304" pitchFamily="18" charset="0"/>
                      </a:rPr>
                      <m:t>𝜎</m:t>
                    </m:r>
                    <m:r>
                      <a:rPr lang="en-US" altLang="zh-CN" sz="1800" i="1">
                        <a:latin typeface="Cambria Math"/>
                        <a:cs typeface="Times New Roman" panose="02020603050405020304" pitchFamily="18" charset="0"/>
                      </a:rPr>
                      <m:t> </m:t>
                    </m:r>
                  </m:oMath>
                </a14:m>
                <a:r>
                  <a:rPr lang="en-US" altLang="zh-CN" sz="1800" dirty="0">
                    <a:latin typeface="Times New Roman" panose="02020603050405020304" pitchFamily="18" charset="0"/>
                    <a:cs typeface="Times New Roman" panose="02020603050405020304" pitchFamily="18" charset="0"/>
                  </a:rPr>
                  <a:t>: the relative risk aversion of representative household with respect to consumption.</a:t>
                </a:r>
                <a:endParaRPr lang="en-US" altLang="zh-CN" sz="1800" i="1" dirty="0">
                  <a:latin typeface="Cambria Math"/>
                  <a:cs typeface="Times New Roman" panose="02020603050405020304" pitchFamily="18" charset="0"/>
                </a:endParaRPr>
              </a:p>
              <a:p>
                <a:pPr lvl="1"/>
                <a14:m>
                  <m:oMath xmlns:m="http://schemas.openxmlformats.org/officeDocument/2006/math">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𝑘</m:t>
                        </m:r>
                      </m:e>
                      <m:sub>
                        <m:r>
                          <a:rPr lang="en-US" altLang="zh-CN" sz="1800" b="0" i="1" smtClean="0">
                            <a:latin typeface="Cambria Math"/>
                            <a:cs typeface="Times New Roman" panose="02020603050405020304" pitchFamily="18" charset="0"/>
                          </a:rPr>
                          <m:t>𝑔</m:t>
                        </m:r>
                      </m:sub>
                    </m:sSub>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b="0" i="0" smtClean="0">
                        <a:latin typeface="Cambria Math"/>
                        <a:cs typeface="Times New Roman" panose="02020603050405020304" pitchFamily="18" charset="0"/>
                      </a:rPr>
                      <m:t>(1−</m:t>
                    </m:r>
                    <m:r>
                      <a:rPr lang="en-US" altLang="zh-CN" sz="1800" b="0" i="1" smtClean="0">
                        <a:latin typeface="Cambria Math"/>
                        <a:cs typeface="Times New Roman" panose="02020603050405020304" pitchFamily="18" charset="0"/>
                      </a:rPr>
                      <m:t>𝛽</m:t>
                    </m:r>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𝛼</m:t>
                        </m:r>
                      </m:e>
                      <m:sub>
                        <m:r>
                          <a:rPr lang="en-US" altLang="zh-CN" sz="1800" b="0" i="1" smtClean="0">
                            <a:latin typeface="Cambria Math"/>
                            <a:cs typeface="Times New Roman" panose="02020603050405020304" pitchFamily="18" charset="0"/>
                          </a:rPr>
                          <m:t>𝑔</m:t>
                        </m:r>
                      </m:sub>
                    </m:sSub>
                    <m:r>
                      <a:rPr lang="en-US" altLang="zh-CN" sz="1800" b="0" i="1" smtClean="0">
                        <a:latin typeface="Cambria Math"/>
                        <a:cs typeface="Times New Roman" panose="02020603050405020304" pitchFamily="18" charset="0"/>
                      </a:rPr>
                      <m:t>)(1−</m:t>
                    </m:r>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𝛼</m:t>
                        </m:r>
                      </m:e>
                      <m:sub>
                        <m:r>
                          <a:rPr lang="en-US" altLang="zh-CN" sz="1800" b="0" i="1" smtClean="0">
                            <a:latin typeface="Cambria Math"/>
                            <a:cs typeface="Times New Roman" panose="02020603050405020304" pitchFamily="18" charset="0"/>
                          </a:rPr>
                          <m:t>𝑔</m:t>
                        </m:r>
                      </m:sub>
                    </m:sSub>
                    <m:r>
                      <a:rPr lang="en-US" altLang="zh-CN" sz="1800" b="0" i="1" smtClean="0">
                        <a:latin typeface="Cambria Math"/>
                        <a:cs typeface="Times New Roman" panose="02020603050405020304" pitchFamily="18" charset="0"/>
                      </a:rPr>
                      <m:t>)/</m:t>
                    </m:r>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𝛼</m:t>
                        </m:r>
                      </m:e>
                      <m:sub>
                        <m:r>
                          <a:rPr lang="en-US" altLang="zh-CN" sz="1800" b="0" i="1" smtClean="0">
                            <a:latin typeface="Cambria Math"/>
                            <a:cs typeface="Times New Roman" panose="02020603050405020304" pitchFamily="18" charset="0"/>
                          </a:rPr>
                          <m:t>𝑔</m:t>
                        </m:r>
                      </m:sub>
                    </m:sSub>
                  </m:oMath>
                </a14:m>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b="0" i="1" dirty="0" smtClean="0">
                        <a:latin typeface="Cambria Math"/>
                        <a:cs typeface="Times New Roman" panose="02020603050405020304" pitchFamily="18" charset="0"/>
                      </a:rPr>
                      <m:t>𝑔</m:t>
                    </m:r>
                    <m:r>
                      <a:rPr lang="en-US" altLang="zh-CN" sz="1800" b="0" i="1" dirty="0" smtClean="0">
                        <a:latin typeface="Cambria Math"/>
                        <a:cs typeface="Times New Roman" panose="02020603050405020304" pitchFamily="18" charset="0"/>
                      </a:rPr>
                      <m:t>=1,…,</m:t>
                    </m:r>
                    <m:r>
                      <a:rPr lang="en-US" altLang="zh-CN" sz="1800" b="0" i="1" dirty="0" smtClean="0">
                        <a:latin typeface="Cambria Math"/>
                        <a:cs typeface="Times New Roman" panose="02020603050405020304" pitchFamily="18" charset="0"/>
                      </a:rPr>
                      <m:t>𝐺</m:t>
                    </m:r>
                  </m:oMath>
                </a14:m>
                <a:r>
                  <a:rPr lang="en-US" altLang="zh-CN" sz="1800" b="0" dirty="0">
                    <a:latin typeface="Times New Roman" panose="02020603050405020304" pitchFamily="18" charset="0"/>
                    <a:cs typeface="Times New Roman" panose="02020603050405020304" pitchFamily="18" charset="0"/>
                  </a:rPr>
                  <a:t>.</a:t>
                </a:r>
              </a:p>
              <a:p>
                <a:pPr lvl="1"/>
                <a14:m>
                  <m:oMath xmlns:m="http://schemas.openxmlformats.org/officeDocument/2006/math">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𝛼</m:t>
                        </m:r>
                      </m:e>
                      <m:sub>
                        <m:r>
                          <a:rPr lang="en-US" altLang="zh-CN" sz="1800" b="0" i="1" smtClean="0">
                            <a:latin typeface="Cambria Math"/>
                            <a:cs typeface="Times New Roman" panose="02020603050405020304" pitchFamily="18" charset="0"/>
                          </a:rPr>
                          <m:t>𝑔</m:t>
                        </m:r>
                      </m:sub>
                    </m:sSub>
                  </m:oMath>
                </a14:m>
                <a:r>
                  <a:rPr lang="en-US" altLang="zh-CN" sz="1800" dirty="0">
                    <a:latin typeface="Times New Roman" panose="02020603050405020304" pitchFamily="18" charset="0"/>
                    <a:cs typeface="Times New Roman" panose="02020603050405020304" pitchFamily="18" charset="0"/>
                  </a:rPr>
                  <a:t>: the probabilities that firms in the stage </a:t>
                </a:r>
                <a14:m>
                  <m:oMath xmlns:m="http://schemas.openxmlformats.org/officeDocument/2006/math">
                    <m:r>
                      <a:rPr lang="en-US" altLang="zh-CN" sz="1800" b="0" i="1" smtClean="0">
                        <a:latin typeface="Cambria Math"/>
                        <a:cs typeface="Times New Roman" panose="02020603050405020304" pitchFamily="18" charset="0"/>
                      </a:rPr>
                      <m:t>𝑔</m:t>
                    </m:r>
                  </m:oMath>
                </a14:m>
                <a:r>
                  <a:rPr lang="en-US" altLang="zh-CN" sz="1800" dirty="0">
                    <a:latin typeface="Times New Roman" panose="02020603050405020304" pitchFamily="18" charset="0"/>
                    <a:cs typeface="Times New Roman" panose="02020603050405020304" pitchFamily="18" charset="0"/>
                  </a:rPr>
                  <a:t> can adjust prices are </a:t>
                </a:r>
                <a14:m>
                  <m:oMath xmlns:m="http://schemas.openxmlformats.org/officeDocument/2006/math">
                    <m:r>
                      <a:rPr lang="en-US" altLang="zh-CN" sz="1800" i="1" smtClean="0">
                        <a:latin typeface="Cambria Math"/>
                        <a:cs typeface="Times New Roman" panose="02020603050405020304" pitchFamily="18" charset="0"/>
                      </a:rPr>
                      <m:t> </m:t>
                    </m:r>
                    <m:r>
                      <a:rPr lang="en-US" altLang="zh-CN" sz="1800" b="0" i="1" smtClean="0">
                        <a:latin typeface="Cambria Math"/>
                        <a:cs typeface="Times New Roman" panose="02020603050405020304" pitchFamily="18" charset="0"/>
                      </a:rPr>
                      <m:t>1−</m:t>
                    </m:r>
                    <m:sSub>
                      <m:sSubPr>
                        <m:ctrlPr>
                          <a:rPr lang="en-US" altLang="zh-CN" sz="1800" b="0" i="1" smtClean="0">
                            <a:latin typeface="Cambria Math"/>
                            <a:cs typeface="Times New Roman" panose="02020603050405020304" pitchFamily="18" charset="0"/>
                          </a:rPr>
                        </m:ctrlPr>
                      </m:sSubPr>
                      <m:e>
                        <m:r>
                          <a:rPr lang="en-US" altLang="zh-CN" sz="1800" b="0" i="1" smtClean="0">
                            <a:latin typeface="Cambria Math"/>
                            <a:cs typeface="Times New Roman" panose="02020603050405020304" pitchFamily="18" charset="0"/>
                          </a:rPr>
                          <m:t>𝛼</m:t>
                        </m:r>
                      </m:e>
                      <m:sub>
                        <m:r>
                          <a:rPr lang="en-US" altLang="zh-CN" sz="1800" b="0" i="1" smtClean="0">
                            <a:latin typeface="Cambria Math"/>
                            <a:cs typeface="Times New Roman" panose="02020603050405020304" pitchFamily="18" charset="0"/>
                          </a:rPr>
                          <m:t>𝑔</m:t>
                        </m:r>
                      </m:sub>
                    </m:sSub>
                  </m:oMath>
                </a14:m>
                <a:r>
                  <a:rPr lang="en-US" altLang="zh-CN" sz="1800" dirty="0">
                    <a:latin typeface="Times New Roman" panose="02020603050405020304" pitchFamily="18" charset="0"/>
                    <a:cs typeface="Times New Roman" panose="02020603050405020304" pitchFamily="18" charset="0"/>
                  </a:rPr>
                  <a:t>.</a:t>
                </a:r>
              </a:p>
              <a:p>
                <a:pPr lvl="1"/>
                <a14:m>
                  <m:oMath xmlns:m="http://schemas.openxmlformats.org/officeDocument/2006/math">
                    <m:r>
                      <a:rPr lang="en-US" altLang="zh-CN" sz="1800" b="0" i="1" smtClean="0">
                        <a:latin typeface="Cambria Math"/>
                        <a:cs typeface="Times New Roman" panose="02020603050405020304" pitchFamily="18" charset="0"/>
                      </a:rPr>
                      <m:t>𝛽</m:t>
                    </m:r>
                  </m:oMath>
                </a14:m>
                <a:r>
                  <a:rPr lang="en-US" altLang="zh-CN" sz="1800" dirty="0">
                    <a:latin typeface="Times New Roman" panose="02020603050405020304" pitchFamily="18" charset="0"/>
                    <a:cs typeface="Times New Roman" panose="02020603050405020304" pitchFamily="18" charset="0"/>
                  </a:rPr>
                  <a:t>: subject discount factor.</a:t>
                </a:r>
              </a:p>
              <a:p>
                <a:pPr lvl="1"/>
                <a14:m>
                  <m:oMath xmlns:m="http://schemas.openxmlformats.org/officeDocument/2006/math">
                    <m:r>
                      <a:rPr lang="en-US" altLang="zh-CN" sz="1800" b="0" i="1" smtClean="0">
                        <a:latin typeface="Cambria Math"/>
                        <a:cs typeface="Times New Roman" panose="02020603050405020304" pitchFamily="18" charset="0"/>
                      </a:rPr>
                      <m:t>1−</m:t>
                    </m:r>
                    <m:r>
                      <a:rPr lang="en-US" altLang="zh-CN" sz="1800" b="0" i="1" smtClean="0">
                        <a:latin typeface="Cambria Math"/>
                        <a:cs typeface="Times New Roman" panose="02020603050405020304" pitchFamily="18" charset="0"/>
                      </a:rPr>
                      <m:t>𝜙</m:t>
                    </m:r>
                  </m:oMath>
                </a14:m>
                <a:r>
                  <a:rPr lang="en-US" altLang="zh-CN" sz="1800" dirty="0">
                    <a:latin typeface="Times New Roman" panose="02020603050405020304" pitchFamily="18" charset="0"/>
                    <a:cs typeface="Times New Roman" panose="02020603050405020304" pitchFamily="18" charset="0"/>
                  </a:rPr>
                  <a:t>: labor share in the production function of each stage .</a:t>
                </a:r>
              </a:p>
              <a:p>
                <a:pPr lvl="1"/>
                <a14:m>
                  <m:oMath xmlns:m="http://schemas.openxmlformats.org/officeDocument/2006/math">
                    <m:r>
                      <a:rPr lang="en-US" altLang="zh-CN" sz="1800" b="0" i="1" smtClean="0">
                        <a:latin typeface="Cambria Math"/>
                        <a:cs typeface="Times New Roman" panose="02020603050405020304" pitchFamily="18" charset="0"/>
                      </a:rPr>
                      <m:t>𝜃</m:t>
                    </m:r>
                  </m:oMath>
                </a14:m>
                <a:r>
                  <a:rPr lang="en-US" altLang="zh-CN" sz="1800" dirty="0">
                    <a:latin typeface="Times New Roman" panose="02020603050405020304" pitchFamily="18" charset="0"/>
                    <a:cs typeface="Times New Roman" panose="02020603050405020304" pitchFamily="18" charset="0"/>
                  </a:rPr>
                  <a:t>: the elasticity of substitution between differentiated goods.</a:t>
                </a:r>
              </a:p>
              <a:p>
                <a:pPr lvl="1"/>
                <a14:m>
                  <m:oMath xmlns:m="http://schemas.openxmlformats.org/officeDocument/2006/math">
                    <m:r>
                      <a:rPr lang="en-US" altLang="zh-CN" sz="1800" i="1">
                        <a:latin typeface="Cambria Math"/>
                        <a:cs typeface="Times New Roman" panose="02020603050405020304" pitchFamily="18" charset="0"/>
                      </a:rPr>
                      <m:t>𝐺</m:t>
                    </m:r>
                  </m:oMath>
                </a14:m>
                <a:r>
                  <a:rPr lang="en-US" altLang="zh-CN" sz="1800" dirty="0">
                    <a:latin typeface="Times New Roman" panose="02020603050405020304" pitchFamily="18" charset="0"/>
                    <a:cs typeface="Times New Roman" panose="02020603050405020304" pitchFamily="18" charset="0"/>
                  </a:rPr>
                  <a:t>: total number of production stages.</a:t>
                </a:r>
              </a:p>
              <a:p>
                <a:pPr lvl="1"/>
                <a:endParaRPr lang="zh-CN" altLang="en-US" sz="2000" dirty="0">
                  <a:latin typeface="Times New Roman" panose="02020603050405020304" pitchFamily="18" charset="0"/>
                  <a:cs typeface="Times New Roman" panose="02020603050405020304" pitchFamily="18" charset="0"/>
                </a:endParaRPr>
              </a:p>
              <a:p>
                <a:pPr marL="0" indent="0">
                  <a:spcAft>
                    <a:spcPts val="2400"/>
                  </a:spcAft>
                  <a:buNone/>
                </a:pPr>
                <a:r>
                  <a:rPr lang="en-US" altLang="zh-CN" sz="2000" dirty="0">
                    <a:latin typeface="Times New Roman" panose="02020603050405020304" pitchFamily="18" charset="0"/>
                    <a:cs typeface="Times New Roman" panose="02020603050405020304" pitchFamily="18" charset="0"/>
                  </a:rPr>
                  <a:t>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764704"/>
                <a:ext cx="8435280" cy="5688632"/>
              </a:xfrm>
              <a:blipFill rotWithShape="1">
                <a:blip r:embed="rId3"/>
                <a:stretch>
                  <a:fillRect l="-723" t="-535" b="-12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extLst>
      <p:ext uri="{BB962C8B-B14F-4D97-AF65-F5344CB8AC3E}">
        <p14:creationId xmlns:p14="http://schemas.microsoft.com/office/powerpoint/2010/main" val="183029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2400"/>
              </a:spcAft>
            </a:pPr>
            <a:r>
              <a:rPr lang="en-US" dirty="0">
                <a:latin typeface="Times New Roman" panose="02020603050405020304" pitchFamily="18" charset="0"/>
                <a:cs typeface="Times New Roman" panose="02020603050405020304" pitchFamily="18" charset="0"/>
              </a:rPr>
              <a:t>Back to the task of explaining the divergence between PPI and CPI.</a:t>
            </a:r>
          </a:p>
          <a:p>
            <a:r>
              <a:rPr lang="en-US" dirty="0">
                <a:latin typeface="Times New Roman" panose="02020603050405020304" pitchFamily="18" charset="0"/>
                <a:cs typeface="Times New Roman" panose="02020603050405020304" pitchFamily="18" charset="0"/>
              </a:rPr>
              <a:t>Our hypothesis: the lengthening of the production chain plays a key role.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extLst>
      <p:ext uri="{BB962C8B-B14F-4D97-AF65-F5344CB8AC3E}">
        <p14:creationId xmlns:p14="http://schemas.microsoft.com/office/powerpoint/2010/main" val="17419454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10006</TotalTime>
  <Words>6527</Words>
  <Application>Microsoft Office PowerPoint</Application>
  <PresentationFormat>全屏显示(4:3)</PresentationFormat>
  <Paragraphs>493</Paragraphs>
  <Slides>59</Slides>
  <Notes>31</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On the Divergence between CPI and PPI:  The Role of Global Value Chains</vt:lpstr>
      <vt:lpstr>Motivation</vt:lpstr>
      <vt:lpstr>Correlations between changes in CPI and PPI, 1970-2015</vt:lpstr>
      <vt:lpstr>Cross-sectional details about changes in CPI and PPI</vt:lpstr>
      <vt:lpstr>PowerPoint 演示文稿</vt:lpstr>
      <vt:lpstr>PowerPoint 演示文稿</vt:lpstr>
      <vt:lpstr>Monetary policy</vt:lpstr>
      <vt:lpstr>Monetary policy – welfare loss function</vt:lpstr>
      <vt:lpstr>PowerPoint 演示文稿</vt:lpstr>
      <vt:lpstr>Definition: CPI vs. PPI</vt:lpstr>
      <vt:lpstr>Production process has experienced a noticeable lengthening since 2001</vt:lpstr>
      <vt:lpstr>PowerPoint 演示文稿</vt:lpstr>
      <vt:lpstr>PowerPoint 演示文稿</vt:lpstr>
      <vt:lpstr>Production process has experienced a noticeable lengthening since 2001</vt:lpstr>
      <vt:lpstr>Why has the production process become longer?</vt:lpstr>
      <vt:lpstr>PowerPoint 演示文稿</vt:lpstr>
      <vt:lpstr>PowerPoint 演示文稿</vt:lpstr>
      <vt:lpstr>PowerPoint 演示文稿</vt:lpstr>
      <vt:lpstr>PowerPoint 演示文稿</vt:lpstr>
      <vt:lpstr>More visible rise in Gross Output/GDP in some countries</vt:lpstr>
      <vt:lpstr>PowerPoint 演示文稿</vt:lpstr>
      <vt:lpstr>Future policy experiment: Trump may undo-GVC</vt:lpstr>
      <vt:lpstr>Roadmap of this research</vt:lpstr>
      <vt:lpstr>PowerPoint 演示文稿</vt:lpstr>
      <vt:lpstr>Roadmap</vt:lpstr>
      <vt:lpstr>Literature</vt:lpstr>
      <vt:lpstr>Model settings – production </vt:lpstr>
      <vt:lpstr>Model settings – households and trade</vt:lpstr>
      <vt:lpstr>Production in the (tradable) manufacturing sector</vt:lpstr>
      <vt:lpstr>Service Sector</vt:lpstr>
      <vt:lpstr>Production structure</vt:lpstr>
      <vt:lpstr>General equilibrium:  price assignment in the manufacturing sector</vt:lpstr>
      <vt:lpstr>General equilibrium:  price assignment in the service sector</vt:lpstr>
      <vt:lpstr>CPI definition</vt:lpstr>
      <vt:lpstr>General equilibrium:  quantity assignment in the manufacturing sector</vt:lpstr>
      <vt:lpstr>PPI definition</vt:lpstr>
      <vt:lpstr>Market clearing conditions</vt:lpstr>
      <vt:lpstr>CPI and PPI response to productivity shocks and trade cost shocks</vt:lpstr>
      <vt:lpstr>Additional analytical results under more assumptions</vt:lpstr>
      <vt:lpstr>PPI and CPI</vt:lpstr>
      <vt:lpstr>Responses of CPI and PPI to a productivity shock in manufacturing sector  </vt:lpstr>
      <vt:lpstr>Example: A productivity shock + a monetary shock</vt:lpstr>
      <vt:lpstr>Declining correlations between CPI and PPI</vt:lpstr>
      <vt:lpstr>Responses of CPI and PPI to a common shock in trade costs  </vt:lpstr>
      <vt:lpstr>Empirical tests</vt:lpstr>
      <vt:lpstr>Empirical tests</vt:lpstr>
      <vt:lpstr>PowerPoint 演示文稿</vt:lpstr>
      <vt:lpstr>PowerPoint 演示文稿</vt:lpstr>
      <vt:lpstr>PowerPoint 演示文稿</vt:lpstr>
      <vt:lpstr>PowerPoint 演示文稿</vt:lpstr>
      <vt:lpstr>PowerPoint 演示文稿</vt:lpstr>
      <vt:lpstr>Empirical tests – assuming heterogeneous countries</vt:lpstr>
      <vt:lpstr>Calibration</vt:lpstr>
      <vt:lpstr>PowerPoint 演示文稿</vt:lpstr>
      <vt:lpstr>Empirics vs. calibration (two-stage): PPI response to industrial price shock (1998)</vt:lpstr>
      <vt:lpstr>Empirics vs. calibration (three-stage): PPI response to industrial price shock (2005)</vt:lpstr>
      <vt:lpstr>Empirics vs. calibration (four-stage): PPI response to industrial price shock (2005)</vt:lpstr>
      <vt:lpstr>Empirics vs. calibration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divergence between CPI and PPI as inflation gauges: the role of global value chains</dc:title>
  <dc:creator>Yinxi Xie</dc:creator>
  <cp:lastModifiedBy>Yinxi Xie</cp:lastModifiedBy>
  <cp:revision>482</cp:revision>
  <cp:lastPrinted>2017-02-06T14:34:04Z</cp:lastPrinted>
  <dcterms:created xsi:type="dcterms:W3CDTF">2016-08-07T03:53:37Z</dcterms:created>
  <dcterms:modified xsi:type="dcterms:W3CDTF">2017-07-26T12:43:17Z</dcterms:modified>
</cp:coreProperties>
</file>